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77" r:id="rId5"/>
    <p:sldId id="278" r:id="rId6"/>
    <p:sldId id="333" r:id="rId7"/>
    <p:sldId id="307" r:id="rId8"/>
    <p:sldId id="308" r:id="rId9"/>
    <p:sldId id="279" r:id="rId10"/>
    <p:sldId id="330" r:id="rId11"/>
    <p:sldId id="310" r:id="rId12"/>
    <p:sldId id="334" r:id="rId13"/>
    <p:sldId id="305" r:id="rId14"/>
    <p:sldId id="311" r:id="rId15"/>
    <p:sldId id="326" r:id="rId16"/>
    <p:sldId id="306" r:id="rId17"/>
    <p:sldId id="312" r:id="rId18"/>
    <p:sldId id="335" r:id="rId19"/>
    <p:sldId id="314" r:id="rId20"/>
    <p:sldId id="325" r:id="rId21"/>
    <p:sldId id="338" r:id="rId22"/>
    <p:sldId id="331" r:id="rId23"/>
    <p:sldId id="340" r:id="rId24"/>
    <p:sldId id="342" r:id="rId25"/>
    <p:sldId id="336" r:id="rId26"/>
    <p:sldId id="327" r:id="rId27"/>
    <p:sldId id="341" r:id="rId28"/>
    <p:sldId id="317" r:id="rId29"/>
    <p:sldId id="344" r:id="rId30"/>
    <p:sldId id="337" r:id="rId31"/>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42F7E8-BE7A-6143-A2A1-959DDC724A6D}">
          <p14:sldIdLst>
            <p14:sldId id="277"/>
            <p14:sldId id="278"/>
            <p14:sldId id="333"/>
            <p14:sldId id="307"/>
            <p14:sldId id="308"/>
            <p14:sldId id="279"/>
            <p14:sldId id="330"/>
            <p14:sldId id="310"/>
            <p14:sldId id="334"/>
            <p14:sldId id="305"/>
            <p14:sldId id="311"/>
            <p14:sldId id="326"/>
            <p14:sldId id="306"/>
            <p14:sldId id="312"/>
            <p14:sldId id="335"/>
            <p14:sldId id="314"/>
            <p14:sldId id="325"/>
            <p14:sldId id="338"/>
            <p14:sldId id="331"/>
            <p14:sldId id="340"/>
            <p14:sldId id="342"/>
            <p14:sldId id="336"/>
            <p14:sldId id="327"/>
            <p14:sldId id="341"/>
            <p14:sldId id="317"/>
            <p14:sldId id="344"/>
            <p14:sldId id="33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E54123-FCC9-384D-1692-EB69F42F6E1F}" name="Våge, Ingrid Øritsland" initials="VØ" userId="S::igidov@ihelse.net::01bbdd39-43fb-41f3-b1a5-875419558def" providerId="AD"/>
  <p188:author id="{E764778C-2B2D-4B1C-3B95-839491FBB8F1}" name="Julie Øvstedal" initials="JØ" userId="S::julie.ovstedal@paconsulting.com::8410a03f-79d0-4840-8806-d69570f20ef3" providerId="AD"/>
  <p188:author id="{5B65FDA6-414B-9CA0-4AD2-F7A5C01D5591}" name="Espeset, Ester Marie Stornes" initials="ES" userId="S::estesp@ihelse.net::f1d254aa-21d9-479a-897b-34cf7e7f11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99C"/>
    <a:srgbClr val="FFFCD4"/>
    <a:srgbClr val="9EC3E7"/>
    <a:srgbClr val="BDD7EF"/>
    <a:srgbClr val="BF9001"/>
    <a:srgbClr val="D0F0C2"/>
    <a:srgbClr val="C5E0B4"/>
    <a:srgbClr val="276FB0"/>
    <a:srgbClr val="FFE89B"/>
    <a:srgbClr val="FFD8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3"/>
    <p:restoredTop sz="94524"/>
  </p:normalViewPr>
  <p:slideViewPr>
    <p:cSldViewPr snapToGrid="0">
      <p:cViewPr>
        <p:scale>
          <a:sx n="113" d="100"/>
          <a:sy n="113" d="100"/>
        </p:scale>
        <p:origin x="71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6DC8B-A207-0745-84F7-9232C3B6C966}" type="datetimeFigureOut">
              <a:rPr lang="en-NO" smtClean="0"/>
              <a:t>26/04/2023</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9204C-9206-5641-8F89-D0686C824ECD}" type="slidenum">
              <a:rPr lang="en-NO" smtClean="0"/>
              <a:t>‹#›</a:t>
            </a:fld>
            <a:endParaRPr lang="en-NO"/>
          </a:p>
        </p:txBody>
      </p:sp>
    </p:spTree>
    <p:extLst>
      <p:ext uri="{BB962C8B-B14F-4D97-AF65-F5344CB8AC3E}">
        <p14:creationId xmlns:p14="http://schemas.microsoft.com/office/powerpoint/2010/main" val="1493499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189204C-9206-5641-8F89-D0686C824ECD}" type="slidenum">
              <a:rPr lang="en-NO" smtClean="0"/>
              <a:t>1</a:t>
            </a:fld>
            <a:endParaRPr lang="en-NO"/>
          </a:p>
        </p:txBody>
      </p:sp>
    </p:spTree>
    <p:extLst>
      <p:ext uri="{BB962C8B-B14F-4D97-AF65-F5344CB8AC3E}">
        <p14:creationId xmlns:p14="http://schemas.microsoft.com/office/powerpoint/2010/main" val="2930810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11</a:t>
            </a:fld>
            <a:endParaRPr lang="nb-NO"/>
          </a:p>
        </p:txBody>
      </p:sp>
    </p:spTree>
    <p:extLst>
      <p:ext uri="{BB962C8B-B14F-4D97-AF65-F5344CB8AC3E}">
        <p14:creationId xmlns:p14="http://schemas.microsoft.com/office/powerpoint/2010/main" val="6695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12</a:t>
            </a:fld>
            <a:endParaRPr lang="nb-NO"/>
          </a:p>
        </p:txBody>
      </p:sp>
    </p:spTree>
    <p:extLst>
      <p:ext uri="{BB962C8B-B14F-4D97-AF65-F5344CB8AC3E}">
        <p14:creationId xmlns:p14="http://schemas.microsoft.com/office/powerpoint/2010/main" val="181902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13</a:t>
            </a:fld>
            <a:endParaRPr lang="nb-NO"/>
          </a:p>
        </p:txBody>
      </p:sp>
    </p:spTree>
    <p:extLst>
      <p:ext uri="{BB962C8B-B14F-4D97-AF65-F5344CB8AC3E}">
        <p14:creationId xmlns:p14="http://schemas.microsoft.com/office/powerpoint/2010/main" val="3080974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14</a:t>
            </a:fld>
            <a:endParaRPr lang="nb-NO"/>
          </a:p>
        </p:txBody>
      </p:sp>
    </p:spTree>
    <p:extLst>
      <p:ext uri="{BB962C8B-B14F-4D97-AF65-F5344CB8AC3E}">
        <p14:creationId xmlns:p14="http://schemas.microsoft.com/office/powerpoint/2010/main" val="1449346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FDA3247-1D6B-4534-8BC7-2D086ED703AC}" type="slidenum">
              <a:rPr lang="nb-NO" smtClean="0"/>
              <a:t>15</a:t>
            </a:fld>
            <a:endParaRPr lang="nb-NO"/>
          </a:p>
        </p:txBody>
      </p:sp>
    </p:spTree>
    <p:extLst>
      <p:ext uri="{BB962C8B-B14F-4D97-AF65-F5344CB8AC3E}">
        <p14:creationId xmlns:p14="http://schemas.microsoft.com/office/powerpoint/2010/main" val="72883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16</a:t>
            </a:fld>
            <a:endParaRPr lang="nb-NO"/>
          </a:p>
        </p:txBody>
      </p:sp>
    </p:spTree>
    <p:extLst>
      <p:ext uri="{BB962C8B-B14F-4D97-AF65-F5344CB8AC3E}">
        <p14:creationId xmlns:p14="http://schemas.microsoft.com/office/powerpoint/2010/main" val="754136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17</a:t>
            </a:fld>
            <a:endParaRPr lang="nb-NO"/>
          </a:p>
        </p:txBody>
      </p:sp>
    </p:spTree>
    <p:extLst>
      <p:ext uri="{BB962C8B-B14F-4D97-AF65-F5344CB8AC3E}">
        <p14:creationId xmlns:p14="http://schemas.microsoft.com/office/powerpoint/2010/main" val="1595658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18</a:t>
            </a:fld>
            <a:endParaRPr lang="nb-NO"/>
          </a:p>
        </p:txBody>
      </p:sp>
    </p:spTree>
    <p:extLst>
      <p:ext uri="{BB962C8B-B14F-4D97-AF65-F5344CB8AC3E}">
        <p14:creationId xmlns:p14="http://schemas.microsoft.com/office/powerpoint/2010/main" val="3642919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19</a:t>
            </a:fld>
            <a:endParaRPr lang="nb-NO"/>
          </a:p>
        </p:txBody>
      </p:sp>
    </p:spTree>
    <p:extLst>
      <p:ext uri="{BB962C8B-B14F-4D97-AF65-F5344CB8AC3E}">
        <p14:creationId xmlns:p14="http://schemas.microsoft.com/office/powerpoint/2010/main" val="3781094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20</a:t>
            </a:fld>
            <a:endParaRPr lang="nb-NO"/>
          </a:p>
        </p:txBody>
      </p:sp>
    </p:spTree>
    <p:extLst>
      <p:ext uri="{BB962C8B-B14F-4D97-AF65-F5344CB8AC3E}">
        <p14:creationId xmlns:p14="http://schemas.microsoft.com/office/powerpoint/2010/main" val="106772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3</a:t>
            </a:fld>
            <a:endParaRPr lang="nb-NO"/>
          </a:p>
        </p:txBody>
      </p:sp>
    </p:spTree>
    <p:extLst>
      <p:ext uri="{BB962C8B-B14F-4D97-AF65-F5344CB8AC3E}">
        <p14:creationId xmlns:p14="http://schemas.microsoft.com/office/powerpoint/2010/main" val="1662786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21</a:t>
            </a:fld>
            <a:endParaRPr lang="nb-NO"/>
          </a:p>
        </p:txBody>
      </p:sp>
    </p:spTree>
    <p:extLst>
      <p:ext uri="{BB962C8B-B14F-4D97-AF65-F5344CB8AC3E}">
        <p14:creationId xmlns:p14="http://schemas.microsoft.com/office/powerpoint/2010/main" val="4045224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22</a:t>
            </a:fld>
            <a:endParaRPr lang="nb-NO"/>
          </a:p>
        </p:txBody>
      </p:sp>
    </p:spTree>
    <p:extLst>
      <p:ext uri="{BB962C8B-B14F-4D97-AF65-F5344CB8AC3E}">
        <p14:creationId xmlns:p14="http://schemas.microsoft.com/office/powerpoint/2010/main" val="2618523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23</a:t>
            </a:fld>
            <a:endParaRPr lang="nb-NO"/>
          </a:p>
        </p:txBody>
      </p:sp>
    </p:spTree>
    <p:extLst>
      <p:ext uri="{BB962C8B-B14F-4D97-AF65-F5344CB8AC3E}">
        <p14:creationId xmlns:p14="http://schemas.microsoft.com/office/powerpoint/2010/main" val="3374342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24</a:t>
            </a:fld>
            <a:endParaRPr lang="nb-NO"/>
          </a:p>
        </p:txBody>
      </p:sp>
    </p:spTree>
    <p:extLst>
      <p:ext uri="{BB962C8B-B14F-4D97-AF65-F5344CB8AC3E}">
        <p14:creationId xmlns:p14="http://schemas.microsoft.com/office/powerpoint/2010/main" val="1063364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25</a:t>
            </a:fld>
            <a:endParaRPr lang="nb-NO"/>
          </a:p>
        </p:txBody>
      </p:sp>
    </p:spTree>
    <p:extLst>
      <p:ext uri="{BB962C8B-B14F-4D97-AF65-F5344CB8AC3E}">
        <p14:creationId xmlns:p14="http://schemas.microsoft.com/office/powerpoint/2010/main" val="3798234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26</a:t>
            </a:fld>
            <a:endParaRPr lang="nb-NO"/>
          </a:p>
        </p:txBody>
      </p:sp>
    </p:spTree>
    <p:extLst>
      <p:ext uri="{BB962C8B-B14F-4D97-AF65-F5344CB8AC3E}">
        <p14:creationId xmlns:p14="http://schemas.microsoft.com/office/powerpoint/2010/main" val="319208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4</a:t>
            </a:fld>
            <a:endParaRPr lang="nb-NO"/>
          </a:p>
        </p:txBody>
      </p:sp>
    </p:spTree>
    <p:extLst>
      <p:ext uri="{BB962C8B-B14F-4D97-AF65-F5344CB8AC3E}">
        <p14:creationId xmlns:p14="http://schemas.microsoft.com/office/powerpoint/2010/main" val="2769184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5</a:t>
            </a:fld>
            <a:endParaRPr lang="nb-NO"/>
          </a:p>
        </p:txBody>
      </p:sp>
    </p:spTree>
    <p:extLst>
      <p:ext uri="{BB962C8B-B14F-4D97-AF65-F5344CB8AC3E}">
        <p14:creationId xmlns:p14="http://schemas.microsoft.com/office/powerpoint/2010/main" val="1433826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6</a:t>
            </a:fld>
            <a:endParaRPr lang="nb-NO"/>
          </a:p>
        </p:txBody>
      </p:sp>
    </p:spTree>
    <p:extLst>
      <p:ext uri="{BB962C8B-B14F-4D97-AF65-F5344CB8AC3E}">
        <p14:creationId xmlns:p14="http://schemas.microsoft.com/office/powerpoint/2010/main" val="613236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7</a:t>
            </a:fld>
            <a:endParaRPr lang="nb-NO"/>
          </a:p>
        </p:txBody>
      </p:sp>
    </p:spTree>
    <p:extLst>
      <p:ext uri="{BB962C8B-B14F-4D97-AF65-F5344CB8AC3E}">
        <p14:creationId xmlns:p14="http://schemas.microsoft.com/office/powerpoint/2010/main" val="211626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8</a:t>
            </a:fld>
            <a:endParaRPr lang="nb-NO"/>
          </a:p>
        </p:txBody>
      </p:sp>
    </p:spTree>
    <p:extLst>
      <p:ext uri="{BB962C8B-B14F-4D97-AF65-F5344CB8AC3E}">
        <p14:creationId xmlns:p14="http://schemas.microsoft.com/office/powerpoint/2010/main" val="133700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9</a:t>
            </a:fld>
            <a:endParaRPr lang="nb-NO"/>
          </a:p>
        </p:txBody>
      </p:sp>
    </p:spTree>
    <p:extLst>
      <p:ext uri="{BB962C8B-B14F-4D97-AF65-F5344CB8AC3E}">
        <p14:creationId xmlns:p14="http://schemas.microsoft.com/office/powerpoint/2010/main" val="779141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FDA3247-1D6B-4534-8BC7-2D086ED703AC}" type="slidenum">
              <a:rPr lang="nb-NO" smtClean="0"/>
              <a:t>10</a:t>
            </a:fld>
            <a:endParaRPr lang="nb-NO"/>
          </a:p>
        </p:txBody>
      </p:sp>
    </p:spTree>
    <p:extLst>
      <p:ext uri="{BB962C8B-B14F-4D97-AF65-F5344CB8AC3E}">
        <p14:creationId xmlns:p14="http://schemas.microsoft.com/office/powerpoint/2010/main" val="824147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5BD95-EBEE-D932-7DC2-C42411F378D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O"/>
          </a:p>
        </p:txBody>
      </p:sp>
      <p:sp>
        <p:nvSpPr>
          <p:cNvPr id="3" name="Subtitle 2">
            <a:extLst>
              <a:ext uri="{FF2B5EF4-FFF2-40B4-BE49-F238E27FC236}">
                <a16:creationId xmlns:a16="http://schemas.microsoft.com/office/drawing/2014/main" id="{80A38713-FB74-3D2A-5220-A0F348F60D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DA4D2539-322D-2CAB-74F2-9FFA841D3152}"/>
              </a:ext>
            </a:extLst>
          </p:cNvPr>
          <p:cNvSpPr>
            <a:spLocks noGrp="1"/>
          </p:cNvSpPr>
          <p:nvPr>
            <p:ph type="dt" sz="half" idx="10"/>
          </p:nvPr>
        </p:nvSpPr>
        <p:spPr/>
        <p:txBody>
          <a:bodyPr/>
          <a:lstStyle/>
          <a:p>
            <a:fld id="{C5484E88-0306-6747-B565-C6F957EDD21A}" type="datetimeFigureOut">
              <a:rPr lang="en-NO" smtClean="0"/>
              <a:t>26/04/2023</a:t>
            </a:fld>
            <a:endParaRPr lang="en-NO"/>
          </a:p>
        </p:txBody>
      </p:sp>
      <p:sp>
        <p:nvSpPr>
          <p:cNvPr id="5" name="Footer Placeholder 4">
            <a:extLst>
              <a:ext uri="{FF2B5EF4-FFF2-40B4-BE49-F238E27FC236}">
                <a16:creationId xmlns:a16="http://schemas.microsoft.com/office/drawing/2014/main" id="{DBA32133-BC3A-F8E2-3C55-BC1093A3DE10}"/>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7AB44A98-9AC1-0C1D-BA77-F38436FD3C82}"/>
              </a:ext>
            </a:extLst>
          </p:cNvPr>
          <p:cNvSpPr>
            <a:spLocks noGrp="1"/>
          </p:cNvSpPr>
          <p:nvPr>
            <p:ph type="sldNum" sz="quarter" idx="12"/>
          </p:nvPr>
        </p:nvSpPr>
        <p:spPr/>
        <p:txBody>
          <a:bodyPr/>
          <a:lstStyle/>
          <a:p>
            <a:fld id="{F8B90BA7-9331-5849-AB85-FC7FAF36DC57}" type="slidenum">
              <a:rPr lang="en-NO" smtClean="0"/>
              <a:t>‹#›</a:t>
            </a:fld>
            <a:endParaRPr lang="en-NO"/>
          </a:p>
        </p:txBody>
      </p:sp>
    </p:spTree>
    <p:extLst>
      <p:ext uri="{BB962C8B-B14F-4D97-AF65-F5344CB8AC3E}">
        <p14:creationId xmlns:p14="http://schemas.microsoft.com/office/powerpoint/2010/main" val="74575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22BA-5E0C-A87A-CB4F-2ED6FB1D4832}"/>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714DDB86-F0E0-6C06-E7AF-C4B627F8D87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AC1F9B11-91AB-1545-127C-44949E126CEF}"/>
              </a:ext>
            </a:extLst>
          </p:cNvPr>
          <p:cNvSpPr>
            <a:spLocks noGrp="1"/>
          </p:cNvSpPr>
          <p:nvPr>
            <p:ph type="dt" sz="half" idx="10"/>
          </p:nvPr>
        </p:nvSpPr>
        <p:spPr/>
        <p:txBody>
          <a:bodyPr/>
          <a:lstStyle/>
          <a:p>
            <a:fld id="{C5484E88-0306-6747-B565-C6F957EDD21A}" type="datetimeFigureOut">
              <a:rPr lang="en-NO" smtClean="0"/>
              <a:t>26/04/2023</a:t>
            </a:fld>
            <a:endParaRPr lang="en-NO"/>
          </a:p>
        </p:txBody>
      </p:sp>
      <p:sp>
        <p:nvSpPr>
          <p:cNvPr id="5" name="Footer Placeholder 4">
            <a:extLst>
              <a:ext uri="{FF2B5EF4-FFF2-40B4-BE49-F238E27FC236}">
                <a16:creationId xmlns:a16="http://schemas.microsoft.com/office/drawing/2014/main" id="{3AAE33E0-5586-3138-4014-A96C0EAFC46A}"/>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61602A8E-B0DA-4E67-254A-E6550FE5C61D}"/>
              </a:ext>
            </a:extLst>
          </p:cNvPr>
          <p:cNvSpPr>
            <a:spLocks noGrp="1"/>
          </p:cNvSpPr>
          <p:nvPr>
            <p:ph type="sldNum" sz="quarter" idx="12"/>
          </p:nvPr>
        </p:nvSpPr>
        <p:spPr/>
        <p:txBody>
          <a:bodyPr/>
          <a:lstStyle/>
          <a:p>
            <a:fld id="{F8B90BA7-9331-5849-AB85-FC7FAF36DC57}" type="slidenum">
              <a:rPr lang="en-NO" smtClean="0"/>
              <a:t>‹#›</a:t>
            </a:fld>
            <a:endParaRPr lang="en-NO"/>
          </a:p>
        </p:txBody>
      </p:sp>
    </p:spTree>
    <p:extLst>
      <p:ext uri="{BB962C8B-B14F-4D97-AF65-F5344CB8AC3E}">
        <p14:creationId xmlns:p14="http://schemas.microsoft.com/office/powerpoint/2010/main" val="115560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F2602-9888-44EE-47D2-959D8C7B984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7D71F6F4-BC9A-E225-0543-1EDDCF63277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A927B4BA-9E1E-68D4-2D27-15F3E20403B4}"/>
              </a:ext>
            </a:extLst>
          </p:cNvPr>
          <p:cNvSpPr>
            <a:spLocks noGrp="1"/>
          </p:cNvSpPr>
          <p:nvPr>
            <p:ph type="dt" sz="half" idx="10"/>
          </p:nvPr>
        </p:nvSpPr>
        <p:spPr/>
        <p:txBody>
          <a:bodyPr/>
          <a:lstStyle/>
          <a:p>
            <a:fld id="{C5484E88-0306-6747-B565-C6F957EDD21A}" type="datetimeFigureOut">
              <a:rPr lang="en-NO" smtClean="0"/>
              <a:t>26/04/2023</a:t>
            </a:fld>
            <a:endParaRPr lang="en-NO"/>
          </a:p>
        </p:txBody>
      </p:sp>
      <p:sp>
        <p:nvSpPr>
          <p:cNvPr id="5" name="Footer Placeholder 4">
            <a:extLst>
              <a:ext uri="{FF2B5EF4-FFF2-40B4-BE49-F238E27FC236}">
                <a16:creationId xmlns:a16="http://schemas.microsoft.com/office/drawing/2014/main" id="{7CF04FE6-00EC-296C-E254-A748E9A63CA2}"/>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F6CFF959-41BE-418C-0AA8-901D58E9F69A}"/>
              </a:ext>
            </a:extLst>
          </p:cNvPr>
          <p:cNvSpPr>
            <a:spLocks noGrp="1"/>
          </p:cNvSpPr>
          <p:nvPr>
            <p:ph type="sldNum" sz="quarter" idx="12"/>
          </p:nvPr>
        </p:nvSpPr>
        <p:spPr/>
        <p:txBody>
          <a:bodyPr/>
          <a:lstStyle/>
          <a:p>
            <a:fld id="{F8B90BA7-9331-5849-AB85-FC7FAF36DC57}" type="slidenum">
              <a:rPr lang="en-NO" smtClean="0"/>
              <a:t>‹#›</a:t>
            </a:fld>
            <a:endParaRPr lang="en-NO"/>
          </a:p>
        </p:txBody>
      </p:sp>
    </p:spTree>
    <p:extLst>
      <p:ext uri="{BB962C8B-B14F-4D97-AF65-F5344CB8AC3E}">
        <p14:creationId xmlns:p14="http://schemas.microsoft.com/office/powerpoint/2010/main" val="278390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B0FD-6622-BEC1-C6F4-07BF81ED4091}"/>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49ACEC49-6649-EB85-1F6B-D9FD49989F5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0F7588DB-B76C-2B52-853B-C0466A55C1B3}"/>
              </a:ext>
            </a:extLst>
          </p:cNvPr>
          <p:cNvSpPr>
            <a:spLocks noGrp="1"/>
          </p:cNvSpPr>
          <p:nvPr>
            <p:ph type="dt" sz="half" idx="10"/>
          </p:nvPr>
        </p:nvSpPr>
        <p:spPr/>
        <p:txBody>
          <a:bodyPr/>
          <a:lstStyle/>
          <a:p>
            <a:fld id="{C5484E88-0306-6747-B565-C6F957EDD21A}" type="datetimeFigureOut">
              <a:rPr lang="en-NO" smtClean="0"/>
              <a:t>26/04/2023</a:t>
            </a:fld>
            <a:endParaRPr lang="en-NO"/>
          </a:p>
        </p:txBody>
      </p:sp>
      <p:sp>
        <p:nvSpPr>
          <p:cNvPr id="5" name="Footer Placeholder 4">
            <a:extLst>
              <a:ext uri="{FF2B5EF4-FFF2-40B4-BE49-F238E27FC236}">
                <a16:creationId xmlns:a16="http://schemas.microsoft.com/office/drawing/2014/main" id="{E3C40DDE-A3B5-A46C-592B-EC8CF6ED92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FF8DC09F-6C6B-3AAB-68B4-888F61AE1C5F}"/>
              </a:ext>
            </a:extLst>
          </p:cNvPr>
          <p:cNvSpPr>
            <a:spLocks noGrp="1"/>
          </p:cNvSpPr>
          <p:nvPr>
            <p:ph type="sldNum" sz="quarter" idx="12"/>
          </p:nvPr>
        </p:nvSpPr>
        <p:spPr/>
        <p:txBody>
          <a:bodyPr/>
          <a:lstStyle/>
          <a:p>
            <a:fld id="{F8B90BA7-9331-5849-AB85-FC7FAF36DC57}" type="slidenum">
              <a:rPr lang="en-NO" smtClean="0"/>
              <a:t>‹#›</a:t>
            </a:fld>
            <a:endParaRPr lang="en-NO"/>
          </a:p>
        </p:txBody>
      </p:sp>
    </p:spTree>
    <p:extLst>
      <p:ext uri="{BB962C8B-B14F-4D97-AF65-F5344CB8AC3E}">
        <p14:creationId xmlns:p14="http://schemas.microsoft.com/office/powerpoint/2010/main" val="263690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33F8C-CB37-855B-F03F-DD5FF01D6A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230442CA-6FA1-D724-24A7-5C0FC22F30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AD2594-1AD1-0C18-8322-3F85DC71B5CF}"/>
              </a:ext>
            </a:extLst>
          </p:cNvPr>
          <p:cNvSpPr>
            <a:spLocks noGrp="1"/>
          </p:cNvSpPr>
          <p:nvPr>
            <p:ph type="dt" sz="half" idx="10"/>
          </p:nvPr>
        </p:nvSpPr>
        <p:spPr/>
        <p:txBody>
          <a:bodyPr/>
          <a:lstStyle/>
          <a:p>
            <a:fld id="{C5484E88-0306-6747-B565-C6F957EDD21A}" type="datetimeFigureOut">
              <a:rPr lang="en-NO" smtClean="0"/>
              <a:t>26/04/2023</a:t>
            </a:fld>
            <a:endParaRPr lang="en-NO"/>
          </a:p>
        </p:txBody>
      </p:sp>
      <p:sp>
        <p:nvSpPr>
          <p:cNvPr id="5" name="Footer Placeholder 4">
            <a:extLst>
              <a:ext uri="{FF2B5EF4-FFF2-40B4-BE49-F238E27FC236}">
                <a16:creationId xmlns:a16="http://schemas.microsoft.com/office/drawing/2014/main" id="{0DD076CC-75F5-DB17-DA1A-95CFDF0FC751}"/>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A72F82-46D4-BC77-64C3-AB6E17AF5BD2}"/>
              </a:ext>
            </a:extLst>
          </p:cNvPr>
          <p:cNvSpPr>
            <a:spLocks noGrp="1"/>
          </p:cNvSpPr>
          <p:nvPr>
            <p:ph type="sldNum" sz="quarter" idx="12"/>
          </p:nvPr>
        </p:nvSpPr>
        <p:spPr/>
        <p:txBody>
          <a:bodyPr/>
          <a:lstStyle/>
          <a:p>
            <a:fld id="{F8B90BA7-9331-5849-AB85-FC7FAF36DC57}" type="slidenum">
              <a:rPr lang="en-NO" smtClean="0"/>
              <a:t>‹#›</a:t>
            </a:fld>
            <a:endParaRPr lang="en-NO"/>
          </a:p>
        </p:txBody>
      </p:sp>
    </p:spTree>
    <p:extLst>
      <p:ext uri="{BB962C8B-B14F-4D97-AF65-F5344CB8AC3E}">
        <p14:creationId xmlns:p14="http://schemas.microsoft.com/office/powerpoint/2010/main" val="5918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24A-F9C1-FAD6-B4BF-C004E0E02880}"/>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FA512433-A855-0183-F0F7-0FDEB01A53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227B7819-6BA4-1C66-E0DB-746093D595C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1F5572AE-6A01-26AE-766C-CEFAAD8E6C1E}"/>
              </a:ext>
            </a:extLst>
          </p:cNvPr>
          <p:cNvSpPr>
            <a:spLocks noGrp="1"/>
          </p:cNvSpPr>
          <p:nvPr>
            <p:ph type="dt" sz="half" idx="10"/>
          </p:nvPr>
        </p:nvSpPr>
        <p:spPr/>
        <p:txBody>
          <a:bodyPr/>
          <a:lstStyle/>
          <a:p>
            <a:fld id="{C5484E88-0306-6747-B565-C6F957EDD21A}" type="datetimeFigureOut">
              <a:rPr lang="en-NO" smtClean="0"/>
              <a:t>26/04/2023</a:t>
            </a:fld>
            <a:endParaRPr lang="en-NO"/>
          </a:p>
        </p:txBody>
      </p:sp>
      <p:sp>
        <p:nvSpPr>
          <p:cNvPr id="6" name="Footer Placeholder 5">
            <a:extLst>
              <a:ext uri="{FF2B5EF4-FFF2-40B4-BE49-F238E27FC236}">
                <a16:creationId xmlns:a16="http://schemas.microsoft.com/office/drawing/2014/main" id="{FCCF66AB-575A-1FE9-FF15-56752CCB12AD}"/>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0B57439-4E80-3A65-011F-A09CC943F671}"/>
              </a:ext>
            </a:extLst>
          </p:cNvPr>
          <p:cNvSpPr>
            <a:spLocks noGrp="1"/>
          </p:cNvSpPr>
          <p:nvPr>
            <p:ph type="sldNum" sz="quarter" idx="12"/>
          </p:nvPr>
        </p:nvSpPr>
        <p:spPr/>
        <p:txBody>
          <a:bodyPr/>
          <a:lstStyle/>
          <a:p>
            <a:fld id="{F8B90BA7-9331-5849-AB85-FC7FAF36DC57}" type="slidenum">
              <a:rPr lang="en-NO" smtClean="0"/>
              <a:t>‹#›</a:t>
            </a:fld>
            <a:endParaRPr lang="en-NO"/>
          </a:p>
        </p:txBody>
      </p:sp>
    </p:spTree>
    <p:extLst>
      <p:ext uri="{BB962C8B-B14F-4D97-AF65-F5344CB8AC3E}">
        <p14:creationId xmlns:p14="http://schemas.microsoft.com/office/powerpoint/2010/main" val="3559517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DF45-7AA1-3F98-AF06-8FB913B68BC2}"/>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CB19AAEC-86D4-C52A-3771-C2865907A7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3A63FA3-92CF-83E2-582D-3EA51CA224B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B7C01D07-20E1-FBB8-B527-F535FCC369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3A282A9-E9DF-E4BC-EF4B-3C3C7B1AA9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90ECD689-5EEC-482F-684D-5DECAEBCD351}"/>
              </a:ext>
            </a:extLst>
          </p:cNvPr>
          <p:cNvSpPr>
            <a:spLocks noGrp="1"/>
          </p:cNvSpPr>
          <p:nvPr>
            <p:ph type="dt" sz="half" idx="10"/>
          </p:nvPr>
        </p:nvSpPr>
        <p:spPr/>
        <p:txBody>
          <a:bodyPr/>
          <a:lstStyle/>
          <a:p>
            <a:fld id="{C5484E88-0306-6747-B565-C6F957EDD21A}" type="datetimeFigureOut">
              <a:rPr lang="en-NO" smtClean="0"/>
              <a:t>26/04/2023</a:t>
            </a:fld>
            <a:endParaRPr lang="en-NO"/>
          </a:p>
        </p:txBody>
      </p:sp>
      <p:sp>
        <p:nvSpPr>
          <p:cNvPr id="8" name="Footer Placeholder 7">
            <a:extLst>
              <a:ext uri="{FF2B5EF4-FFF2-40B4-BE49-F238E27FC236}">
                <a16:creationId xmlns:a16="http://schemas.microsoft.com/office/drawing/2014/main" id="{093E3359-A0F3-AF3C-F943-C0EE8FCD1317}"/>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4F7CEDD1-2634-B3EC-C708-F74F46A3F921}"/>
              </a:ext>
            </a:extLst>
          </p:cNvPr>
          <p:cNvSpPr>
            <a:spLocks noGrp="1"/>
          </p:cNvSpPr>
          <p:nvPr>
            <p:ph type="sldNum" sz="quarter" idx="12"/>
          </p:nvPr>
        </p:nvSpPr>
        <p:spPr/>
        <p:txBody>
          <a:bodyPr/>
          <a:lstStyle/>
          <a:p>
            <a:fld id="{F8B90BA7-9331-5849-AB85-FC7FAF36DC57}" type="slidenum">
              <a:rPr lang="en-NO" smtClean="0"/>
              <a:t>‹#›</a:t>
            </a:fld>
            <a:endParaRPr lang="en-NO"/>
          </a:p>
        </p:txBody>
      </p:sp>
    </p:spTree>
    <p:extLst>
      <p:ext uri="{BB962C8B-B14F-4D97-AF65-F5344CB8AC3E}">
        <p14:creationId xmlns:p14="http://schemas.microsoft.com/office/powerpoint/2010/main" val="3718263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105C-87FB-1F2D-2A5D-5D7B4ED77CCD}"/>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18A064C2-7359-D3A0-A51B-A4F9F465D8D6}"/>
              </a:ext>
            </a:extLst>
          </p:cNvPr>
          <p:cNvSpPr>
            <a:spLocks noGrp="1"/>
          </p:cNvSpPr>
          <p:nvPr>
            <p:ph type="dt" sz="half" idx="10"/>
          </p:nvPr>
        </p:nvSpPr>
        <p:spPr/>
        <p:txBody>
          <a:bodyPr/>
          <a:lstStyle/>
          <a:p>
            <a:fld id="{C5484E88-0306-6747-B565-C6F957EDD21A}" type="datetimeFigureOut">
              <a:rPr lang="en-NO" smtClean="0"/>
              <a:t>26/04/2023</a:t>
            </a:fld>
            <a:endParaRPr lang="en-NO"/>
          </a:p>
        </p:txBody>
      </p:sp>
      <p:sp>
        <p:nvSpPr>
          <p:cNvPr id="4" name="Footer Placeholder 3">
            <a:extLst>
              <a:ext uri="{FF2B5EF4-FFF2-40B4-BE49-F238E27FC236}">
                <a16:creationId xmlns:a16="http://schemas.microsoft.com/office/drawing/2014/main" id="{642BD76C-0989-0885-67A0-421E2F85FC79}"/>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139B41A8-58B5-6D2E-E91F-4719352FC787}"/>
              </a:ext>
            </a:extLst>
          </p:cNvPr>
          <p:cNvSpPr>
            <a:spLocks noGrp="1"/>
          </p:cNvSpPr>
          <p:nvPr>
            <p:ph type="sldNum" sz="quarter" idx="12"/>
          </p:nvPr>
        </p:nvSpPr>
        <p:spPr/>
        <p:txBody>
          <a:bodyPr/>
          <a:lstStyle/>
          <a:p>
            <a:fld id="{F8B90BA7-9331-5849-AB85-FC7FAF36DC57}" type="slidenum">
              <a:rPr lang="en-NO" smtClean="0"/>
              <a:t>‹#›</a:t>
            </a:fld>
            <a:endParaRPr lang="en-NO"/>
          </a:p>
        </p:txBody>
      </p:sp>
    </p:spTree>
    <p:extLst>
      <p:ext uri="{BB962C8B-B14F-4D97-AF65-F5344CB8AC3E}">
        <p14:creationId xmlns:p14="http://schemas.microsoft.com/office/powerpoint/2010/main" val="3687400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9F66C0-A0E3-51D8-EA53-0FEB05E0928B}"/>
              </a:ext>
            </a:extLst>
          </p:cNvPr>
          <p:cNvSpPr>
            <a:spLocks noGrp="1"/>
          </p:cNvSpPr>
          <p:nvPr>
            <p:ph type="dt" sz="half" idx="10"/>
          </p:nvPr>
        </p:nvSpPr>
        <p:spPr/>
        <p:txBody>
          <a:bodyPr/>
          <a:lstStyle/>
          <a:p>
            <a:fld id="{C5484E88-0306-6747-B565-C6F957EDD21A}" type="datetimeFigureOut">
              <a:rPr lang="en-NO" smtClean="0"/>
              <a:t>26/04/2023</a:t>
            </a:fld>
            <a:endParaRPr lang="en-NO"/>
          </a:p>
        </p:txBody>
      </p:sp>
      <p:sp>
        <p:nvSpPr>
          <p:cNvPr id="3" name="Footer Placeholder 2">
            <a:extLst>
              <a:ext uri="{FF2B5EF4-FFF2-40B4-BE49-F238E27FC236}">
                <a16:creationId xmlns:a16="http://schemas.microsoft.com/office/drawing/2014/main" id="{A394B7D7-D6AF-9462-8881-3DB7F77E8A1D}"/>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50EC434E-9A3A-70EB-F451-B18D5D8C7976}"/>
              </a:ext>
            </a:extLst>
          </p:cNvPr>
          <p:cNvSpPr>
            <a:spLocks noGrp="1"/>
          </p:cNvSpPr>
          <p:nvPr>
            <p:ph type="sldNum" sz="quarter" idx="12"/>
          </p:nvPr>
        </p:nvSpPr>
        <p:spPr/>
        <p:txBody>
          <a:bodyPr/>
          <a:lstStyle/>
          <a:p>
            <a:fld id="{F8B90BA7-9331-5849-AB85-FC7FAF36DC57}" type="slidenum">
              <a:rPr lang="en-NO" smtClean="0"/>
              <a:t>‹#›</a:t>
            </a:fld>
            <a:endParaRPr lang="en-NO"/>
          </a:p>
        </p:txBody>
      </p:sp>
    </p:spTree>
    <p:extLst>
      <p:ext uri="{BB962C8B-B14F-4D97-AF65-F5344CB8AC3E}">
        <p14:creationId xmlns:p14="http://schemas.microsoft.com/office/powerpoint/2010/main" val="312200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F24A6-2794-BBE6-A8EA-1CB3971435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4544A5CB-82BD-B3DF-63BA-F8DDEAEF5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96383680-C7FB-12D4-9A36-DFCADD886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D72058-B589-AD33-DA99-A4979270B976}"/>
              </a:ext>
            </a:extLst>
          </p:cNvPr>
          <p:cNvSpPr>
            <a:spLocks noGrp="1"/>
          </p:cNvSpPr>
          <p:nvPr>
            <p:ph type="dt" sz="half" idx="10"/>
          </p:nvPr>
        </p:nvSpPr>
        <p:spPr/>
        <p:txBody>
          <a:bodyPr/>
          <a:lstStyle/>
          <a:p>
            <a:fld id="{C5484E88-0306-6747-B565-C6F957EDD21A}" type="datetimeFigureOut">
              <a:rPr lang="en-NO" smtClean="0"/>
              <a:t>26/04/2023</a:t>
            </a:fld>
            <a:endParaRPr lang="en-NO"/>
          </a:p>
        </p:txBody>
      </p:sp>
      <p:sp>
        <p:nvSpPr>
          <p:cNvPr id="6" name="Footer Placeholder 5">
            <a:extLst>
              <a:ext uri="{FF2B5EF4-FFF2-40B4-BE49-F238E27FC236}">
                <a16:creationId xmlns:a16="http://schemas.microsoft.com/office/drawing/2014/main" id="{479371F7-E369-AA2F-F09B-261B786149D9}"/>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54C74924-BD19-713D-2B42-1A3D1667143F}"/>
              </a:ext>
            </a:extLst>
          </p:cNvPr>
          <p:cNvSpPr>
            <a:spLocks noGrp="1"/>
          </p:cNvSpPr>
          <p:nvPr>
            <p:ph type="sldNum" sz="quarter" idx="12"/>
          </p:nvPr>
        </p:nvSpPr>
        <p:spPr/>
        <p:txBody>
          <a:bodyPr/>
          <a:lstStyle/>
          <a:p>
            <a:fld id="{F8B90BA7-9331-5849-AB85-FC7FAF36DC57}" type="slidenum">
              <a:rPr lang="en-NO" smtClean="0"/>
              <a:t>‹#›</a:t>
            </a:fld>
            <a:endParaRPr lang="en-NO"/>
          </a:p>
        </p:txBody>
      </p:sp>
    </p:spTree>
    <p:extLst>
      <p:ext uri="{BB962C8B-B14F-4D97-AF65-F5344CB8AC3E}">
        <p14:creationId xmlns:p14="http://schemas.microsoft.com/office/powerpoint/2010/main" val="1810007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BA3C-2BE1-12EC-DE03-46382F09556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44403CF9-0454-C75C-F8A2-0D03477AEE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582DBB12-4A84-16C7-5276-943B7EBBD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ED6502-F1B9-BA3C-FA47-A3FD50194D20}"/>
              </a:ext>
            </a:extLst>
          </p:cNvPr>
          <p:cNvSpPr>
            <a:spLocks noGrp="1"/>
          </p:cNvSpPr>
          <p:nvPr>
            <p:ph type="dt" sz="half" idx="10"/>
          </p:nvPr>
        </p:nvSpPr>
        <p:spPr/>
        <p:txBody>
          <a:bodyPr/>
          <a:lstStyle/>
          <a:p>
            <a:fld id="{C5484E88-0306-6747-B565-C6F957EDD21A}" type="datetimeFigureOut">
              <a:rPr lang="en-NO" smtClean="0"/>
              <a:t>26/04/2023</a:t>
            </a:fld>
            <a:endParaRPr lang="en-NO"/>
          </a:p>
        </p:txBody>
      </p:sp>
      <p:sp>
        <p:nvSpPr>
          <p:cNvPr id="6" name="Footer Placeholder 5">
            <a:extLst>
              <a:ext uri="{FF2B5EF4-FFF2-40B4-BE49-F238E27FC236}">
                <a16:creationId xmlns:a16="http://schemas.microsoft.com/office/drawing/2014/main" id="{B9B3FD23-F7E2-C03D-E940-A8408F8261C3}"/>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050358A7-2685-14BA-A764-C4B3C23FE9AD}"/>
              </a:ext>
            </a:extLst>
          </p:cNvPr>
          <p:cNvSpPr>
            <a:spLocks noGrp="1"/>
          </p:cNvSpPr>
          <p:nvPr>
            <p:ph type="sldNum" sz="quarter" idx="12"/>
          </p:nvPr>
        </p:nvSpPr>
        <p:spPr/>
        <p:txBody>
          <a:bodyPr/>
          <a:lstStyle/>
          <a:p>
            <a:fld id="{F8B90BA7-9331-5849-AB85-FC7FAF36DC57}" type="slidenum">
              <a:rPr lang="en-NO" smtClean="0"/>
              <a:t>‹#›</a:t>
            </a:fld>
            <a:endParaRPr lang="en-NO"/>
          </a:p>
        </p:txBody>
      </p:sp>
    </p:spTree>
    <p:extLst>
      <p:ext uri="{BB962C8B-B14F-4D97-AF65-F5344CB8AC3E}">
        <p14:creationId xmlns:p14="http://schemas.microsoft.com/office/powerpoint/2010/main" val="409179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94B5BD-D41C-61A3-79E7-75DCFC5876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8D1E7874-8144-6796-B4FD-50485BE397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F7EEFA6-4863-B91B-9890-884DCDAC5C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84E88-0306-6747-B565-C6F957EDD21A}" type="datetimeFigureOut">
              <a:rPr lang="en-NO" smtClean="0"/>
              <a:t>26/04/2023</a:t>
            </a:fld>
            <a:endParaRPr lang="en-NO"/>
          </a:p>
        </p:txBody>
      </p:sp>
      <p:sp>
        <p:nvSpPr>
          <p:cNvPr id="5" name="Footer Placeholder 4">
            <a:extLst>
              <a:ext uri="{FF2B5EF4-FFF2-40B4-BE49-F238E27FC236}">
                <a16:creationId xmlns:a16="http://schemas.microsoft.com/office/drawing/2014/main" id="{11ADB165-0E91-5BD4-908A-332F4D001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DD4D72E-C6A8-40EB-E306-9C2D745BB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90BA7-9331-5849-AB85-FC7FAF36DC57}" type="slidenum">
              <a:rPr lang="en-NO" smtClean="0"/>
              <a:t>‹#›</a:t>
            </a:fld>
            <a:endParaRPr lang="en-NO"/>
          </a:p>
        </p:txBody>
      </p:sp>
    </p:spTree>
    <p:extLst>
      <p:ext uri="{BB962C8B-B14F-4D97-AF65-F5344CB8AC3E}">
        <p14:creationId xmlns:p14="http://schemas.microsoft.com/office/powerpoint/2010/main" val="4131033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www.helsedirektoratet.no/tema/helsefellesskap" TargetMode="External"/><Relationship Id="rId7" Type="http://schemas.openxmlformats.org/officeDocument/2006/relationships/image" Target="../media/image10.png"/><Relationship Id="rId12"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6.png"/><Relationship Id="rId5" Type="http://schemas.openxmlformats.org/officeDocument/2006/relationships/hyperlink" Target="http://fousam.no/fsu-barn-og-unge/" TargetMode="External"/><Relationship Id="rId10" Type="http://schemas.openxmlformats.org/officeDocument/2006/relationships/image" Target="../media/image9.svg"/><Relationship Id="rId4" Type="http://schemas.openxmlformats.org/officeDocument/2006/relationships/hyperlink" Target="https://fousam.no/helsefellesskap/" TargetMode="Externa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hyperlink" Target="https://www.barneombudet.no/uploads/documents/Publikasjoner/Fagrapporter/Barnerettighetsvurderinger-og-medvirkning.pdf" TargetMode="External"/><Relationship Id="rId3" Type="http://schemas.openxmlformats.org/officeDocument/2006/relationships/image" Target="../media/image10.png"/><Relationship Id="rId7" Type="http://schemas.openxmlformats.org/officeDocument/2006/relationships/hyperlink" Target="https://www.barneombudet.no/vart-arbeid/publikasjoner/a-eie-sin-egen-historie" TargetMode="External"/><Relationship Id="rId12"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kbtkompetanse.no/" TargetMode="External"/><Relationship Id="rId11" Type="http://schemas.openxmlformats.org/officeDocument/2006/relationships/image" Target="../media/image6.png"/><Relationship Id="rId5" Type="http://schemas.openxmlformats.org/officeDocument/2006/relationships/hyperlink" Target="https://helse-mr.no/avdelinger/klinikk-for-psykisk-helse-og-rus/avdeling-for-psykisk-helsevern-barn-og-ungdom/barn-og-unges-helseteneste/barn-og-unges-helseteneste-workshop-for-brukarar-og-parorande" TargetMode="External"/><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ks.no/fagomrader/innovasjon/innovasjonsledelse/veikart-for-tjenesteinnovasjon/alle-verktoy/forankringsverktoy/" TargetMode="External"/><Relationship Id="rId7" Type="http://schemas.openxmlformats.org/officeDocument/2006/relationships/image" Target="../media/image7.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1.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hyperlink" Target="https://ksu.no/artikler/ksu-no/113427-kristiansund-kommune-deltar-i-nettverksarbeidet-barn-og-unges-helsetjeneste" TargetMode="External"/><Relationship Id="rId13" Type="http://schemas.openxmlformats.org/officeDocument/2006/relationships/image" Target="../media/image7.svg"/><Relationship Id="rId3" Type="http://schemas.openxmlformats.org/officeDocument/2006/relationships/image" Target="../media/image10.png"/><Relationship Id="rId7" Type="http://schemas.openxmlformats.org/officeDocument/2006/relationships/hyperlink" Target="https://www.tk.no/lasse-26-var-kasteball-i-systemet-na-skal-han-vare-med-pa-a-fikse-det-brenner-for-dette/f/5-51-1046447" TargetMode="External"/><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psykopp.no/post/et-kart-over-tjenestene-i-en-krevende-tid" TargetMode="External"/><Relationship Id="rId11" Type="http://schemas.openxmlformats.org/officeDocument/2006/relationships/image" Target="../media/image9.svg"/><Relationship Id="rId5" Type="http://schemas.openxmlformats.org/officeDocument/2006/relationships/hyperlink" Target="https://helse-mr.no/avdelinger/klinikk-for-psykisk-helse-og-rus/avdeling-for-psykisk-helsevern-barn-og-ungdom/barn-og-unges-helseteneste" TargetMode="External"/><Relationship Id="rId10" Type="http://schemas.openxmlformats.org/officeDocument/2006/relationships/image" Target="../media/image8.png"/><Relationship Id="rId4" Type="http://schemas.openxmlformats.org/officeDocument/2006/relationships/image" Target="../media/image11.svg"/><Relationship Id="rId9" Type="http://schemas.openxmlformats.org/officeDocument/2006/relationships/hyperlink" Target="https://www.dagensmedisin.no/barn-og-unge-helse-vest-rhf-helse-og-omsorgsdepartementet-hod/helsetopp-tar-av-seg-hatten-for-helse-fonna-prosjekt-for-barn-og-unge/11511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hyperlink" Target="https://innomed.no/verktoy-og-ressurser/ressurser-og-maler/hvordan-fasilitere-en-workshop"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youtube.com/watch?v=ygocXZD4Sjk" TargetMode="External"/><Relationship Id="rId11" Type="http://schemas.openxmlformats.org/officeDocument/2006/relationships/image" Target="../media/image9.svg"/><Relationship Id="rId5" Type="http://schemas.openxmlformats.org/officeDocument/2006/relationships/image" Target="../media/image11.svg"/><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7.sv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helse-fonna.no/seksjon/klinikk-for-psykisk-helsevern/Documents/Barn%20og%20unges%20helseteneste/Implementeringsguide/Vedlegg%206%20Invitasjonstekst.pdf" TargetMode="External"/><Relationship Id="rId7" Type="http://schemas.openxmlformats.org/officeDocument/2006/relationships/image" Target="../media/image9.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helse-fonna.no/seksjon/klinikk-for-psykisk-helsevern/Documents/Barn%20og%20unges%20helseteneste/Implementeringsguide/Vedlegg%207%20Program%20for%20samhandlingsdag.pdf" TargetMode="External"/><Relationship Id="rId7" Type="http://schemas.openxmlformats.org/officeDocument/2006/relationships/image" Target="../media/image7.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hyperlink" Target="https://www.youtube.com/watch?v=FKTrqoZHBxM" TargetMode="External"/><Relationship Id="rId10" Type="http://schemas.openxmlformats.org/officeDocument/2006/relationships/image" Target="../media/image10.png"/><Relationship Id="rId4" Type="http://schemas.openxmlformats.org/officeDocument/2006/relationships/hyperlink" Target="https://vimeo.com/810538556" TargetMode="External"/><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innomed.no/verktoy-og-ressurser/ressurser-og-maler/hvordan-fasilitere-en-workshop" TargetMode="External"/><Relationship Id="rId7" Type="http://schemas.openxmlformats.org/officeDocument/2006/relationships/image" Target="../media/image9.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helse-fonna.no/seksjon/klinikk-for-psykisk-helsevern/Documents/Barn%20og%20unges%20helseteneste/Implementeringsguide/Vedlegg%2010%20Matrise%20for%20arbeidssamling%20med%20eksempel%20.pdf" TargetMode="External"/><Relationship Id="rId13" Type="http://schemas.openxmlformats.org/officeDocument/2006/relationships/image" Target="../media/image10.png"/><Relationship Id="rId3" Type="http://schemas.openxmlformats.org/officeDocument/2006/relationships/image" Target="../media/image18.png"/><Relationship Id="rId7" Type="http://schemas.openxmlformats.org/officeDocument/2006/relationships/hyperlink" Target="https://helse-fonna.no/seksjon/klinikk-for-psykisk-helsevern/Documents/Barn%20og%20unges%20helseteneste/Implementeringsguide/Vedlegg%209%20Matrise%20for%20arbeidssamling.pdf" TargetMode="External"/><Relationship Id="rId12" Type="http://schemas.openxmlformats.org/officeDocument/2006/relationships/image" Target="../media/image9.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helse-fonna.no/seksjon/klinikk-for-psykisk-helsevern/Documents/Barn%20og%20unges%20helseteneste/Implementeringsguide/Vedlegg%2011%20Kasusbeskrivelse%20spiseforstyrrelser.pdf" TargetMode="External"/><Relationship Id="rId11" Type="http://schemas.openxmlformats.org/officeDocument/2006/relationships/image" Target="../media/image8.png"/><Relationship Id="rId5" Type="http://schemas.openxmlformats.org/officeDocument/2006/relationships/hyperlink" Target="https://helse-fonna.no/seksjon/klinikk-for-psykisk-helsevern/Documents/Barn%20og%20unges%20helseteneste/Implementeringsguide/Vedlegg%208%20Kasusbeskrivelser.pdf" TargetMode="External"/><Relationship Id="rId10" Type="http://schemas.openxmlformats.org/officeDocument/2006/relationships/image" Target="../media/image7.sv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hyperlink" Target="https://helse-fonna.no/barn-og-unges-helseteneste/psykisk-helsearbeid-for-barn-og-unge#eierskap-forvaltning-og-bruk-av-det-faglige-innholdet" TargetMode="External"/><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hyperlink" Target="https://www.bergen.kommune.no/innbyggerhjelpen/helse-og-omsorg/psykisk-helse/psykisk-helsehjelp/hjelpetjenester-for-barn-og-unge" TargetMode="External"/><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hyperlink" Target="https://vimeo.com/810538556" TargetMode="External"/><Relationship Id="rId7" Type="http://schemas.openxmlformats.org/officeDocument/2006/relationships/hyperlink" Target="https://www.bergen.kommune.no/innbyggerhjelpen/helse-og-omsorg/psykisk-helse/psykisk-helsehjelp/hjelpetjenester-for-barn-og-unge" TargetMode="External"/><Relationship Id="rId12"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vimeo.com/571520721/ff14c0d88a" TargetMode="External"/><Relationship Id="rId11" Type="http://schemas.openxmlformats.org/officeDocument/2006/relationships/image" Target="../media/image7.svg"/><Relationship Id="rId5" Type="http://schemas.openxmlformats.org/officeDocument/2006/relationships/hyperlink" Target="https://www.youtube.com/watch?v=rhJOhZDrhME&amp;t=1s" TargetMode="External"/><Relationship Id="rId10" Type="http://schemas.openxmlformats.org/officeDocument/2006/relationships/image" Target="../media/image6.png"/><Relationship Id="rId4" Type="http://schemas.openxmlformats.org/officeDocument/2006/relationships/hyperlink" Target="https://www.youtube.com/watch?v=FKTrqoZHBxM" TargetMode="External"/><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png"/><Relationship Id="rId7" Type="http://schemas.openxmlformats.org/officeDocument/2006/relationships/hyperlink" Target="https://www.statsforvalteren.no/siteassets/fm-agder/dokument-agder/barn-og-foreldre/2021/barn-og-unges-helsetj-statsforvalteren-agder---lars-ravn-ohlckers-1.pdf"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sammenkartet.no/" TargetMode="External"/><Relationship Id="rId11" Type="http://schemas.openxmlformats.org/officeDocument/2006/relationships/image" Target="../media/image9.svg"/><Relationship Id="rId5" Type="http://schemas.openxmlformats.org/officeDocument/2006/relationships/image" Target="../media/image11.svg"/><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7.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hyperlink" Target="https://www.ks.no/fagomrader/innovasjon/innovasjonsledelse/veikart-for-tjenesteinnovasjon/alle-verktoy/ide-og-problemlosnin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innomed.no/verktoy-og-ressurser/ressurser-og-maler/hvordan-fasilitere-en-workshop-ideutvikling" TargetMode="External"/><Relationship Id="rId11" Type="http://schemas.openxmlformats.org/officeDocument/2006/relationships/image" Target="../media/image9.svg"/><Relationship Id="rId5" Type="http://schemas.openxmlformats.org/officeDocument/2006/relationships/image" Target="../media/image11.svg"/><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youtu.be/kyXdYC-LTzs" TargetMode="External"/><Relationship Id="rId5" Type="http://schemas.openxmlformats.org/officeDocument/2006/relationships/hyperlink" Target="https://helse-fonna.no/seksjon/klinikk-for-psykisk-helsevern/Documents/Barn%20og%20unges%20helseteneste/Implementeringsguide/Vedlegg%203%20Faglig%20rapport%20BUP%20i%20Helse%20Vest.pdf" TargetMode="External"/><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hyperlink" Target="https://www.barneombudet.no/vart-arbeid/publikasjoner/jeg-skulle-hatt-bup-i-en-koffert" TargetMode="External"/><Relationship Id="rId13" Type="http://schemas.openxmlformats.org/officeDocument/2006/relationships/hyperlink" Target="https://alvorligsyktbarn.no/hva-skjer-i-prosjektet/sluttrapport-stimulab-2021" TargetMode="External"/><Relationship Id="rId18" Type="http://schemas.openxmlformats.org/officeDocument/2006/relationships/image" Target="../media/image10.png"/><Relationship Id="rId3" Type="http://schemas.openxmlformats.org/officeDocument/2006/relationships/hyperlink" Target="https://helse-fonna.no/seksjon/klinikk-for-psykisk-helsevern/Documents/Barn%20og%20unges%20helseteneste/Implementeringsguide/Vedlegg%201%20Sp%C3%B8rreskjema%20brukt%20i%20Helse%20F%C3%B8rde%20%20(1).pdf" TargetMode="External"/><Relationship Id="rId7" Type="http://schemas.openxmlformats.org/officeDocument/2006/relationships/hyperlink" Target="https://www.barneombudet.no/vart-arbeid/publikasjoner/hvem-skal-jeg-snakke-med-n%C3%A5" TargetMode="External"/><Relationship Id="rId12" Type="http://schemas.openxmlformats.org/officeDocument/2006/relationships/hyperlink" Target="https://www.helsedirektoratet.no/rapporter/kommunalt-psykisk-helse-og-rusarbeid-%C3%A5rsrapporter/Kommunalt%20psykisk%20helse-%20og%20rusarbeid%202022%20-%20%C3%85rsverk,%20kompetanse%20og%20innhold%20i%20tjenestene.pdf/_/attachment/inline/d22ffb39-fc1c-45d3-a15c-97359bb7844d:b28ac40ed3be9e995f5baab38d4a6d91a33dae57/Kommunalt%20psykisk%20helse-%20og%20rusarbeid%202022%20-%20%C3%85rsverk,%20kompetanse%20og%20innhold%20i%20tjenestene.pdf" TargetMode="External"/><Relationship Id="rId17" Type="http://schemas.openxmlformats.org/officeDocument/2006/relationships/image" Target="../media/image9.svg"/><Relationship Id="rId2" Type="http://schemas.openxmlformats.org/officeDocument/2006/relationships/notesSlide" Target="../notesSlides/notesSlide3.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hyperlink" Target="https://ukom.no/rapporter/ungdom-med-uavklart-tilstand/ungdom-med-uavklart-tilstand" TargetMode="External"/><Relationship Id="rId11" Type="http://schemas.openxmlformats.org/officeDocument/2006/relationships/hyperlink" Target="https://www.riksrevisjonen.no/globalassets/rapporter/no-2020-2021/psykiske-helsetjenester.pdf" TargetMode="External"/><Relationship Id="rId5" Type="http://schemas.openxmlformats.org/officeDocument/2006/relationships/hyperlink" Target="https://helse-fonna.no/seksjon/klinikk-for-psykisk-helsevern/Documents/Barn%20og%20unges%20helseteneste/Implementeringsguide/Vedlegg%203%20Faglig%20rapport%20BUP%20i%20Helse%20Vest.pdf" TargetMode="External"/><Relationship Id="rId15" Type="http://schemas.openxmlformats.org/officeDocument/2006/relationships/image" Target="../media/image7.svg"/><Relationship Id="rId10" Type="http://schemas.openxmlformats.org/officeDocument/2006/relationships/hyperlink" Target="https://www.helsedirektoratet.no/horinger/sammen-om-barn-og-unges-psykiske-helse" TargetMode="External"/><Relationship Id="rId19" Type="http://schemas.openxmlformats.org/officeDocument/2006/relationships/image" Target="../media/image11.svg"/><Relationship Id="rId4" Type="http://schemas.openxmlformats.org/officeDocument/2006/relationships/hyperlink" Target="https://helse-fonna.no/seksjon/klinikk-for-psykisk-helsevern/Documents/Barn%20og%20unges%20helseteneste/Implementeringsguide/Vedlegg%202%20Sp%C3%B8rreskjema%20M%C3%B8re%20og%20Romsdal.pdf" TargetMode="External"/><Relationship Id="rId9" Type="http://schemas.openxmlformats.org/officeDocument/2006/relationships/hyperlink" Target="https://www.helsedirektoratet.no/rapporter/psykisk-helsearbeid-for-barn-og-unge" TargetMode="External"/><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helse-fonna.no/seksjon/klinikk-for-psykisk-helsevern/Documents/Barn%20og%20unges%20helseteneste/Implementeringsguide/Vedlegg%204%20Kort%20presentasjon%20av%20behov%20Helse%20Fonna.pdf" TargetMode="External"/><Relationship Id="rId7" Type="http://schemas.openxmlformats.org/officeDocument/2006/relationships/image" Target="../media/image9.svg"/><Relationship Id="rId12"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hyperlink" Target="https://www.bergen.kommune.no/politikere-utvalg/api/fil/4305206/presentasjon-av-Sammen-for-barn-og-unge-til-ungdomsrepr" TargetMode="External"/><Relationship Id="rId10" Type="http://schemas.openxmlformats.org/officeDocument/2006/relationships/image" Target="../media/image6.png"/><Relationship Id="rId4" Type="http://schemas.openxmlformats.org/officeDocument/2006/relationships/hyperlink" Target="https://innomed.no/prosjekt/prosjekterfaring-barn-og-unges-helsetjeneste-i-bergen" TargetMode="External"/><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https://helse-fonna.no/seksjon/klinikk-for-psykisk-helsevern/Documents/Barn%20og%20unges%20helseteneste/Implementeringsguide/Vedlegg%205%20Prosjektorganisering%20Helse%20M%C3%B8re%20og%20Romsdal%20.pdf" TargetMode="External"/><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bergen.kommune.no/omkommunen/avdelinger/kunnskapssenteret-i-etat-for-barn-og-familie/om-oss/sammen-om-barn-og-unge-i-bergen-avsluttet-januar-2022" TargetMode="External"/><Relationship Id="rId11" Type="http://schemas.openxmlformats.org/officeDocument/2006/relationships/image" Target="../media/image8.png"/><Relationship Id="rId5" Type="http://schemas.openxmlformats.org/officeDocument/2006/relationships/hyperlink" Target="https://www.youtube.com/watch?v=Yd1w3pPfwLg" TargetMode="External"/><Relationship Id="rId10" Type="http://schemas.openxmlformats.org/officeDocument/2006/relationships/image" Target="../media/image11.svg"/><Relationship Id="rId4" Type="http://schemas.openxmlformats.org/officeDocument/2006/relationships/hyperlink" Target="https://innomed.no/verktoy-og-ressurser/ressurser-og-maler/mal-prosjektpresentasjon" TargetMode="Externa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fousam.no/fsu-barn-og-unge/" TargetMode="External"/><Relationship Id="rId4" Type="http://schemas.openxmlformats.org/officeDocument/2006/relationships/image" Target="../media/image11.svg"/><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hyperlink" Target="https://innomed.no/verktoy-og-ressurser" TargetMode="External"/><Relationship Id="rId3" Type="http://schemas.openxmlformats.org/officeDocument/2006/relationships/image" Target="../media/image10.png"/><Relationship Id="rId7" Type="http://schemas.openxmlformats.org/officeDocument/2006/relationships/hyperlink" Target="https://innomed.no/prosjekt/prosjekterfaring-barn-og-unges-helsetjeneste-i-bergen" TargetMode="External"/><Relationship Id="rId12" Type="http://schemas.openxmlformats.org/officeDocument/2006/relationships/image" Target="../media/image7.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youtube.com/watch?v=LSlfFJCNHzs" TargetMode="External"/><Relationship Id="rId11" Type="http://schemas.openxmlformats.org/officeDocument/2006/relationships/image" Target="../media/image6.png"/><Relationship Id="rId5" Type="http://schemas.openxmlformats.org/officeDocument/2006/relationships/hyperlink" Target="https://www.youtube.com/watch?v=Yd1w3pPfwLg" TargetMode="External"/><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83A9F05-27DC-4A6D-A451-9FCE2E00EBCC}"/>
              </a:ext>
            </a:extLst>
          </p:cNvPr>
          <p:cNvGrpSpPr/>
          <p:nvPr/>
        </p:nvGrpSpPr>
        <p:grpSpPr>
          <a:xfrm>
            <a:off x="1334360" y="5076096"/>
            <a:ext cx="9496891" cy="816061"/>
            <a:chOff x="487317" y="1265328"/>
            <a:chExt cx="5483864" cy="1144936"/>
          </a:xfrm>
          <a:noFill/>
        </p:grpSpPr>
        <p:sp>
          <p:nvSpPr>
            <p:cNvPr id="16" name="Text Placeholder 7">
              <a:extLst>
                <a:ext uri="{FF2B5EF4-FFF2-40B4-BE49-F238E27FC236}">
                  <a16:creationId xmlns:a16="http://schemas.microsoft.com/office/drawing/2014/main" id="{CA787867-13E9-4D80-B33B-E30025C63664}"/>
                </a:ext>
              </a:extLst>
            </p:cNvPr>
            <p:cNvSpPr txBox="1">
              <a:spLocks/>
            </p:cNvSpPr>
            <p:nvPr/>
          </p:nvSpPr>
          <p:spPr>
            <a:xfrm>
              <a:off x="502555" y="1265328"/>
              <a:ext cx="5468626" cy="476389"/>
            </a:xfrm>
            <a:prstGeom prst="rect">
              <a:avLst/>
            </a:prstGeom>
            <a:grpFill/>
          </p:spPr>
          <p:txBody>
            <a:bodyPr vert="horz" lIns="0" tIns="0" rIns="0" bIns="0" rtlCol="0" anchor="t">
              <a:noAutofit/>
            </a:bodyPr>
            <a:lstStyle>
              <a:lvl1pPr marL="0" indent="0" algn="l" defTabSz="633039" rtl="0" eaLnBrk="1" latinLnBrk="0" hangingPunct="1">
                <a:lnSpc>
                  <a:spcPct val="100000"/>
                </a:lnSpc>
                <a:spcBef>
                  <a:spcPts val="0"/>
                </a:spcBef>
                <a:spcAft>
                  <a:spcPts val="0"/>
                </a:spcAft>
                <a:buFont typeface="Arial" panose="020B0604020202020204" pitchFamily="34" charset="0"/>
                <a:buNone/>
                <a:defRPr sz="1938" b="1" kern="1200" cap="all" spc="0" baseline="0">
                  <a:solidFill>
                    <a:schemeClr val="bg2"/>
                  </a:solidFill>
                  <a:latin typeface="+mn-lt"/>
                  <a:ea typeface="+mn-ea"/>
                  <a:cs typeface="+mn-cs"/>
                </a:defRPr>
              </a:lvl1pPr>
              <a:lvl2pPr marL="0" indent="0" algn="l" defTabSz="633039" rtl="0" eaLnBrk="1" latinLnBrk="0" hangingPunct="1">
                <a:lnSpc>
                  <a:spcPct val="100000"/>
                </a:lnSpc>
                <a:spcBef>
                  <a:spcPts val="0"/>
                </a:spcBef>
                <a:spcAft>
                  <a:spcPts val="0"/>
                </a:spcAft>
                <a:buFont typeface="Arial" panose="020B0604020202020204" pitchFamily="34" charset="0"/>
                <a:buNone/>
                <a:defRPr sz="1177" b="0" kern="1200" cap="none" spc="0" baseline="0">
                  <a:solidFill>
                    <a:srgbClr val="7A91A6"/>
                  </a:solidFill>
                  <a:latin typeface="+mn-lt"/>
                  <a:ea typeface="+mn-ea"/>
                  <a:cs typeface="+mn-cs"/>
                </a:defRPr>
              </a:lvl2pPr>
              <a:lvl3pPr marL="0" indent="0" algn="l" defTabSz="633039" rtl="0" eaLnBrk="1" latinLnBrk="0" hangingPunct="1">
                <a:lnSpc>
                  <a:spcPct val="100000"/>
                </a:lnSpc>
                <a:spcBef>
                  <a:spcPts val="0"/>
                </a:spcBef>
                <a:spcAft>
                  <a:spcPts val="0"/>
                </a:spcAft>
                <a:buFont typeface="Arial" panose="020B0604020202020204" pitchFamily="34" charset="0"/>
                <a:buNone/>
                <a:defRPr sz="1177" kern="1200" spc="0">
                  <a:solidFill>
                    <a:srgbClr val="7A91A6"/>
                  </a:solidFill>
                  <a:latin typeface="+mn-lt"/>
                  <a:ea typeface="+mn-ea"/>
                  <a:cs typeface="+mn-cs"/>
                </a:defRPr>
              </a:lvl3pPr>
              <a:lvl4pPr marL="0" indent="0" algn="l" defTabSz="633039" rtl="0" eaLnBrk="1" latinLnBrk="0" hangingPunct="1">
                <a:lnSpc>
                  <a:spcPct val="100000"/>
                </a:lnSpc>
                <a:spcBef>
                  <a:spcPts val="0"/>
                </a:spcBef>
                <a:spcAft>
                  <a:spcPts val="0"/>
                </a:spcAft>
                <a:buClr>
                  <a:schemeClr val="bg2"/>
                </a:buClr>
                <a:buFont typeface="Arial" panose="020B0604020202020204" pitchFamily="34" charset="0"/>
                <a:buNone/>
                <a:defRPr sz="1177" kern="1200" spc="0">
                  <a:solidFill>
                    <a:srgbClr val="7A91A6"/>
                  </a:solidFill>
                  <a:latin typeface="+mn-lt"/>
                  <a:ea typeface="+mn-ea"/>
                  <a:cs typeface="+mn-cs"/>
                </a:defRPr>
              </a:lvl4pPr>
              <a:lvl5pPr marL="0" indent="0" algn="l" defTabSz="633039" rtl="0" eaLnBrk="1" latinLnBrk="0" hangingPunct="1">
                <a:lnSpc>
                  <a:spcPct val="100000"/>
                </a:lnSpc>
                <a:spcBef>
                  <a:spcPts val="0"/>
                </a:spcBef>
                <a:spcAft>
                  <a:spcPts val="0"/>
                </a:spcAft>
                <a:buClr>
                  <a:schemeClr val="bg2"/>
                </a:buClr>
                <a:buSzPct val="105000"/>
                <a:buFont typeface="Arial" panose="020B0604020202020204" pitchFamily="34" charset="0"/>
                <a:buNone/>
                <a:defRPr sz="1177" kern="1200" spc="0">
                  <a:solidFill>
                    <a:srgbClr val="7A91A6"/>
                  </a:solidFill>
                  <a:latin typeface="+mn-lt"/>
                  <a:ea typeface="+mn-ea"/>
                  <a:cs typeface="+mn-cs"/>
                </a:defRPr>
              </a:lvl5pPr>
              <a:lvl6pPr marL="0" indent="0" algn="l" defTabSz="633039" rtl="0" eaLnBrk="1" latinLnBrk="0" hangingPunct="1">
                <a:lnSpc>
                  <a:spcPct val="100000"/>
                </a:lnSpc>
                <a:spcBef>
                  <a:spcPts val="0"/>
                </a:spcBef>
                <a:spcAft>
                  <a:spcPts val="0"/>
                </a:spcAft>
                <a:buClr>
                  <a:schemeClr val="bg2"/>
                </a:buClr>
                <a:buSzPct val="80000"/>
                <a:buFont typeface="Wingdings" panose="05000000000000000000" pitchFamily="2" charset="2"/>
                <a:buNone/>
                <a:defRPr sz="1177" kern="1200" spc="0">
                  <a:solidFill>
                    <a:srgbClr val="7A91A6"/>
                  </a:solidFill>
                  <a:latin typeface="+mn-lt"/>
                  <a:ea typeface="+mn-ea"/>
                  <a:cs typeface="+mn-cs"/>
                </a:defRPr>
              </a:lvl6pPr>
              <a:lvl7pPr marL="0" indent="0" algn="l" defTabSz="633039" rtl="0" eaLnBrk="1" latinLnBrk="0" hangingPunct="1">
                <a:lnSpc>
                  <a:spcPct val="100000"/>
                </a:lnSpc>
                <a:spcBef>
                  <a:spcPts val="0"/>
                </a:spcBef>
                <a:spcAft>
                  <a:spcPts val="0"/>
                </a:spcAft>
                <a:buClr>
                  <a:schemeClr val="bg2"/>
                </a:buClr>
                <a:buFont typeface="Arial" panose="020B0604020202020204" pitchFamily="34" charset="0"/>
                <a:buNone/>
                <a:defRPr sz="1177" kern="1200" spc="0">
                  <a:solidFill>
                    <a:srgbClr val="7A91A6"/>
                  </a:solidFill>
                  <a:latin typeface="+mn-lt"/>
                  <a:ea typeface="+mn-ea"/>
                  <a:cs typeface="+mn-cs"/>
                </a:defRPr>
              </a:lvl7pPr>
              <a:lvl8pPr marL="0" indent="0" algn="l" defTabSz="633039" rtl="0" eaLnBrk="1" latinLnBrk="0" hangingPunct="1">
                <a:lnSpc>
                  <a:spcPct val="100000"/>
                </a:lnSpc>
                <a:spcBef>
                  <a:spcPts val="0"/>
                </a:spcBef>
                <a:spcAft>
                  <a:spcPts val="0"/>
                </a:spcAft>
                <a:buClr>
                  <a:schemeClr val="bg2"/>
                </a:buClr>
                <a:buFont typeface="Arial" panose="020B0604020202020204" pitchFamily="34" charset="0"/>
                <a:buNone/>
                <a:defRPr sz="1177" kern="1200" spc="0">
                  <a:solidFill>
                    <a:srgbClr val="7A91A6"/>
                  </a:solidFill>
                  <a:latin typeface="+mn-lt"/>
                  <a:ea typeface="+mn-ea"/>
                  <a:cs typeface="+mn-cs"/>
                </a:defRPr>
              </a:lvl8pPr>
              <a:lvl9pPr marL="0" indent="0" algn="l" defTabSz="633039" rtl="0" eaLnBrk="1" latinLnBrk="0" hangingPunct="1">
                <a:lnSpc>
                  <a:spcPct val="100000"/>
                </a:lnSpc>
                <a:spcBef>
                  <a:spcPts val="0"/>
                </a:spcBef>
                <a:spcAft>
                  <a:spcPts val="0"/>
                </a:spcAft>
                <a:buClr>
                  <a:schemeClr val="bg2"/>
                </a:buClr>
                <a:buSzPct val="80000"/>
                <a:buFont typeface="Wingdings" panose="05000000000000000000" pitchFamily="2" charset="2"/>
                <a:buNone/>
                <a:defRPr sz="1177" kern="1200" spc="0">
                  <a:solidFill>
                    <a:srgbClr val="7A91A6"/>
                  </a:solidFill>
                  <a:latin typeface="+mn-lt"/>
                  <a:ea typeface="+mn-ea"/>
                  <a:cs typeface="+mn-cs"/>
                </a:defRPr>
              </a:lvl9pPr>
            </a:lstStyle>
            <a:p>
              <a:pPr lvl="0" algn="ctr">
                <a:defRPr/>
              </a:pPr>
              <a:r>
                <a:rPr lang="nb-NO" sz="2200" dirty="0">
                  <a:solidFill>
                    <a:srgbClr val="002060"/>
                  </a:solidFill>
                  <a:latin typeface="Arial Black" panose="020B0A04020102020204" pitchFamily="34" charset="0"/>
                </a:rPr>
                <a:t>Implementeringsguide:</a:t>
              </a:r>
              <a:br>
                <a:rPr lang="nb-NO" sz="2200" dirty="0">
                  <a:solidFill>
                    <a:srgbClr val="002060"/>
                  </a:solidFill>
                  <a:latin typeface="Arial Black" panose="020B0A04020102020204" pitchFamily="34" charset="0"/>
                </a:rPr>
              </a:br>
              <a:r>
                <a:rPr lang="nb-NO" sz="2200" dirty="0">
                  <a:solidFill>
                    <a:srgbClr val="002060"/>
                  </a:solidFill>
                  <a:latin typeface="Arial Black" panose="020B0A04020102020204" pitchFamily="34" charset="0"/>
                </a:rPr>
                <a:t>Ta i bruk barn og unges helsetjeneste</a:t>
              </a:r>
            </a:p>
          </p:txBody>
        </p:sp>
        <p:cxnSp>
          <p:nvCxnSpPr>
            <p:cNvPr id="17" name="Straight Connector 16">
              <a:extLst>
                <a:ext uri="{FF2B5EF4-FFF2-40B4-BE49-F238E27FC236}">
                  <a16:creationId xmlns:a16="http://schemas.microsoft.com/office/drawing/2014/main" id="{85CD1497-D650-4D4A-A654-B6C56CA57FF5}"/>
                </a:ext>
              </a:extLst>
            </p:cNvPr>
            <p:cNvCxnSpPr>
              <a:cxnSpLocks/>
            </p:cNvCxnSpPr>
            <p:nvPr/>
          </p:nvCxnSpPr>
          <p:spPr>
            <a:xfrm>
              <a:off x="487317" y="2410264"/>
              <a:ext cx="5483864" cy="0"/>
            </a:xfrm>
            <a:prstGeom prst="line">
              <a:avLst/>
            </a:prstGeom>
            <a:grpFill/>
            <a:ln>
              <a:solidFill>
                <a:srgbClr val="A2A3A3"/>
              </a:solidFill>
            </a:ln>
          </p:spPr>
          <p:style>
            <a:lnRef idx="1">
              <a:schemeClr val="accent1"/>
            </a:lnRef>
            <a:fillRef idx="0">
              <a:schemeClr val="accent1"/>
            </a:fillRef>
            <a:effectRef idx="0">
              <a:schemeClr val="accent1"/>
            </a:effectRef>
            <a:fontRef idx="minor">
              <a:schemeClr val="tx1"/>
            </a:fontRef>
          </p:style>
        </p:cxnSp>
      </p:grpSp>
      <p:pic>
        <p:nvPicPr>
          <p:cNvPr id="7" name="Picture 6" descr="A picture containing logo&#10;&#10;Description automatically generated">
            <a:extLst>
              <a:ext uri="{FF2B5EF4-FFF2-40B4-BE49-F238E27FC236}">
                <a16:creationId xmlns:a16="http://schemas.microsoft.com/office/drawing/2014/main" id="{6508555A-C88D-ABDC-F0B2-972D2E264820}"/>
              </a:ext>
            </a:extLst>
          </p:cNvPr>
          <p:cNvPicPr>
            <a:picLocks noChangeAspect="1"/>
          </p:cNvPicPr>
          <p:nvPr/>
        </p:nvPicPr>
        <p:blipFill>
          <a:blip r:embed="rId3"/>
          <a:stretch>
            <a:fillRect/>
          </a:stretch>
        </p:blipFill>
        <p:spPr>
          <a:xfrm>
            <a:off x="3826933" y="6157916"/>
            <a:ext cx="1990029" cy="55247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DB56A6E-F31C-21DE-0808-67203F408D6F}"/>
              </a:ext>
            </a:extLst>
          </p:cNvPr>
          <p:cNvPicPr>
            <a:picLocks noChangeAspect="1"/>
          </p:cNvPicPr>
          <p:nvPr/>
        </p:nvPicPr>
        <p:blipFill>
          <a:blip r:embed="rId4"/>
          <a:stretch>
            <a:fillRect/>
          </a:stretch>
        </p:blipFill>
        <p:spPr>
          <a:xfrm>
            <a:off x="6082805" y="5969295"/>
            <a:ext cx="1366880" cy="885110"/>
          </a:xfrm>
          <a:prstGeom prst="rect">
            <a:avLst/>
          </a:prstGeom>
        </p:spPr>
      </p:pic>
      <p:pic>
        <p:nvPicPr>
          <p:cNvPr id="3" name="Picture 2" descr="Ung jente på svaberg og ser ut i luften til høyre. Foto">
            <a:extLst>
              <a:ext uri="{FF2B5EF4-FFF2-40B4-BE49-F238E27FC236}">
                <a16:creationId xmlns:a16="http://schemas.microsoft.com/office/drawing/2014/main" id="{27105D84-BC61-6A63-BF2D-135CB98F0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59" b="19561"/>
          <a:stretch/>
        </p:blipFill>
        <p:spPr bwMode="auto">
          <a:xfrm>
            <a:off x="697948" y="406859"/>
            <a:ext cx="10796104" cy="45096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16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72A73D3-BDFD-2642-141B-1DF24DFB61BF}"/>
              </a:ext>
            </a:extLst>
          </p:cNvPr>
          <p:cNvSpPr/>
          <p:nvPr/>
        </p:nvSpPr>
        <p:spPr>
          <a:xfrm>
            <a:off x="1673373" y="2090982"/>
            <a:ext cx="4926122"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Calibri"/>
              </a:rPr>
              <a:t>Hva betyr å forankre i helsefellesskapsstrukturen?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Helsefellesskapene tar utgangspunkt i en tredelt struktur –  partnerskaps-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møte, strategisk samarbeidsutvalg og faglige samarbeidsutvalg. </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Brukerrepresentanter og fastleger involveres på alle nivå – både i det strategiske arbeidet og i utvikling av konkrete prosedyrer og pasientforløp. De ulike helsefellesskapene i landet er noe ulikt organisert.</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Bef>
                <a:spcPts val="800"/>
              </a:spcBef>
              <a:defRPr/>
            </a:pPr>
            <a:endParaRPr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F66EB0EA-9153-36F7-F6A7-F782A91C1768}"/>
              </a:ext>
            </a:extLst>
          </p:cNvPr>
          <p:cNvCxnSpPr>
            <a:cxnSpLocks/>
          </p:cNvCxnSpPr>
          <p:nvPr/>
        </p:nvCxnSpPr>
        <p:spPr>
          <a:xfrm flipV="1">
            <a:off x="1673372" y="412778"/>
            <a:ext cx="8283171" cy="2"/>
          </a:xfrm>
          <a:prstGeom prst="line">
            <a:avLst/>
          </a:prstGeom>
          <a:ln/>
        </p:spPr>
        <p:style>
          <a:lnRef idx="1">
            <a:schemeClr val="dk1"/>
          </a:lnRef>
          <a:fillRef idx="0">
            <a:schemeClr val="dk1"/>
          </a:fillRef>
          <a:effectRef idx="0">
            <a:schemeClr val="dk1"/>
          </a:effectRef>
          <a:fontRef idx="minor">
            <a:schemeClr val="tx1"/>
          </a:fontRef>
        </p:style>
      </p:cxnSp>
      <p:sp>
        <p:nvSpPr>
          <p:cNvPr id="44" name="Rectangle 43">
            <a:extLst>
              <a:ext uri="{FF2B5EF4-FFF2-40B4-BE49-F238E27FC236}">
                <a16:creationId xmlns:a16="http://schemas.microsoft.com/office/drawing/2014/main" id="{4205B1E3-C54E-2E91-9666-78AF178838EE}"/>
              </a:ext>
            </a:extLst>
          </p:cNvPr>
          <p:cNvSpPr/>
          <p:nvPr/>
        </p:nvSpPr>
        <p:spPr>
          <a:xfrm>
            <a:off x="7120367" y="4411696"/>
            <a:ext cx="4518357" cy="213712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rPr>
              <a:t>Eksempler og verktøy</a:t>
            </a:r>
            <a:endParaRPr lang="nb-NO" sz="1000" dirty="0">
              <a:solidFill>
                <a:schemeClr val="tx1"/>
              </a:solidFill>
              <a:latin typeface="Calibri" panose="020F0502020204030204"/>
              <a:cs typeface="Calibri"/>
            </a:endParaRPr>
          </a:p>
          <a:p>
            <a:pPr marL="171450" indent="-171450" defTabSz="316520">
              <a:spcBef>
                <a:spcPct val="20000"/>
              </a:spcBef>
              <a:buFont typeface="Arial" panose="020B0604020202020204" pitchFamily="34" charset="0"/>
              <a:buChar char="•"/>
              <a:defRPr/>
            </a:pPr>
            <a:r>
              <a:rPr lang="nb-NO" sz="1000" dirty="0">
                <a:solidFill>
                  <a:schemeClr val="tx1"/>
                </a:solidFill>
                <a:latin typeface="Calibri" panose="020F0502020204030204"/>
                <a:cs typeface="Calibri"/>
              </a:rPr>
              <a:t>Les mer om hensikten med helsefellesskap: </a:t>
            </a:r>
            <a:br>
              <a:rPr lang="nb-NO" sz="1000" dirty="0">
                <a:solidFill>
                  <a:schemeClr val="tx1"/>
                </a:solidFill>
                <a:latin typeface="Calibri" panose="020F0502020204030204"/>
                <a:cs typeface="Calibri"/>
              </a:rPr>
            </a:br>
            <a:r>
              <a:rPr lang="nb-NO" sz="1000" dirty="0">
                <a:solidFill>
                  <a:schemeClr val="tx1"/>
                </a:solidFill>
                <a:latin typeface="Calibri" panose="020F0502020204030204"/>
                <a:cs typeface="Calibri"/>
                <a:hlinkClick r:id="rId3">
                  <a:extLst>
                    <a:ext uri="{A12FA001-AC4F-418D-AE19-62706E023703}">
                      <ahyp:hlinkClr xmlns:ahyp="http://schemas.microsoft.com/office/drawing/2018/hyperlinkcolor" val="tx"/>
                    </a:ext>
                  </a:extLst>
                </a:hlinkClick>
              </a:rPr>
              <a:t>Helsefellesskap - Helsedirektoratet</a:t>
            </a:r>
          </a:p>
          <a:p>
            <a:pPr marL="171450" indent="-171450" defTabSz="316520">
              <a:spcBef>
                <a:spcPct val="20000"/>
              </a:spcBef>
              <a:buFont typeface="Arial" panose="020B0604020202020204" pitchFamily="34" charset="0"/>
              <a:buChar char="•"/>
              <a:defRPr/>
            </a:pPr>
            <a:r>
              <a:rPr lang="nb-NO" sz="1000" dirty="0">
                <a:solidFill>
                  <a:schemeClr val="tx1"/>
                </a:solidFill>
                <a:latin typeface="Calibri" panose="020F0502020204030204"/>
                <a:cs typeface="Calibri"/>
              </a:rPr>
              <a:t>Les mer om helsefellesskapet i Helse Fonna: </a:t>
            </a:r>
            <a:br>
              <a:rPr lang="nb-NO" sz="1000" dirty="0">
                <a:solidFill>
                  <a:schemeClr val="tx1"/>
                </a:solidFill>
                <a:latin typeface="Calibri" panose="020F0502020204030204"/>
                <a:cs typeface="Calibri"/>
              </a:rPr>
            </a:br>
            <a:r>
              <a:rPr lang="nb-NO" sz="1000" dirty="0">
                <a:solidFill>
                  <a:schemeClr val="tx1"/>
                </a:solidFill>
                <a:latin typeface="Calibri" panose="020F0502020204030204"/>
                <a:cs typeface="Calibri"/>
                <a:hlinkClick r:id="rId4">
                  <a:extLst>
                    <a:ext uri="{A12FA001-AC4F-418D-AE19-62706E023703}">
                      <ahyp:hlinkClr xmlns:ahyp="http://schemas.microsoft.com/office/drawing/2018/hyperlinkcolor" val="tx"/>
                    </a:ext>
                  </a:extLst>
                </a:hlinkClick>
              </a:rPr>
              <a:t>Helsefellesskapet i Helse Fonna (fousam.no)</a:t>
            </a:r>
            <a:endParaRPr lang="nb-NO" sz="1000" dirty="0">
              <a:solidFill>
                <a:schemeClr val="tx1"/>
              </a:solidFill>
              <a:latin typeface="Calibri" panose="020F0502020204030204"/>
              <a:cs typeface="Calibri"/>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nb-NO" sz="1000" dirty="0">
                <a:solidFill>
                  <a:schemeClr val="tx1"/>
                </a:solidFill>
                <a:latin typeface="Calibri" panose="020F0502020204030204"/>
                <a:cs typeface="Calibri"/>
              </a:rPr>
              <a:t>Les mer om hvordan Barn og unges helsetjeneste nå er forankret i Helsefellesskapsstrukturen i Helse Fonna her: </a:t>
            </a:r>
            <a:r>
              <a:rPr lang="nb-NO" sz="1000" dirty="0">
                <a:solidFill>
                  <a:schemeClr val="tx1"/>
                </a:solidFill>
                <a:latin typeface="Calibri" panose="020F0502020204030204"/>
                <a:cs typeface="Calibri"/>
                <a:hlinkClick r:id="rId5">
                  <a:extLst>
                    <a:ext uri="{A12FA001-AC4F-418D-AE19-62706E023703}">
                      <ahyp:hlinkClr xmlns:ahyp="http://schemas.microsoft.com/office/drawing/2018/hyperlinkcolor" val="tx"/>
                    </a:ext>
                  </a:extLst>
                </a:hlinkClick>
              </a:rPr>
              <a:t>FSU barn og unge (fousam.no)</a:t>
            </a:r>
            <a:endParaRPr lang="nb-NO" sz="1000" dirty="0">
              <a:solidFill>
                <a:schemeClr val="tx1"/>
              </a:solidFill>
              <a:latin typeface="Calibri" panose="020F0502020204030204"/>
              <a:cs typeface="Calibri"/>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nb-NO" sz="1000" dirty="0">
              <a:solidFill>
                <a:schemeClr val="tx1"/>
              </a:solidFill>
              <a:latin typeface="Calibri" panose="020F0502020204030204"/>
              <a:cs typeface="Calibri"/>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nb-NO" sz="1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Calibri"/>
            </a:endParaRPr>
          </a:p>
        </p:txBody>
      </p:sp>
      <p:sp>
        <p:nvSpPr>
          <p:cNvPr id="38" name="Rectangle 37">
            <a:extLst>
              <a:ext uri="{FF2B5EF4-FFF2-40B4-BE49-F238E27FC236}">
                <a16:creationId xmlns:a16="http://schemas.microsoft.com/office/drawing/2014/main" id="{29D8FC6F-2016-4805-273B-829C82C9A18F}"/>
              </a:ext>
            </a:extLst>
          </p:cNvPr>
          <p:cNvSpPr/>
          <p:nvPr/>
        </p:nvSpPr>
        <p:spPr>
          <a:xfrm>
            <a:off x="7120368" y="2090624"/>
            <a:ext cx="4518358" cy="2079324"/>
          </a:xfrm>
          <a:prstGeom prst="rect">
            <a:avLst/>
          </a:prstGeom>
          <a:solidFill>
            <a:srgbClr val="D0F0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rPr>
              <a:t>Tips og råd</a:t>
            </a:r>
            <a:endParaRPr lang="nb-NO" sz="1000" dirty="0">
              <a:solidFill>
                <a:srgbClr val="000000"/>
              </a:solidFill>
              <a:cs typeface="Calibri"/>
            </a:endParaRPr>
          </a:p>
          <a:p>
            <a:pPr marL="171450" indent="-171450">
              <a:buFont typeface="Arial,Sans-Serif"/>
              <a:buChar char="•"/>
            </a:pPr>
            <a:r>
              <a:rPr lang="nb-NO" sz="1000" dirty="0">
                <a:solidFill>
                  <a:srgbClr val="000000"/>
                </a:solidFill>
                <a:cs typeface="Calibri"/>
              </a:rPr>
              <a:t>I Helse Fonna er Barn og unges helsetjeneste forankret i Faglig </a:t>
            </a:r>
            <a:br>
              <a:rPr lang="nb-NO" sz="1000" dirty="0">
                <a:cs typeface="Calibri"/>
              </a:rPr>
            </a:br>
            <a:r>
              <a:rPr lang="nb-NO" sz="1000" dirty="0">
                <a:solidFill>
                  <a:srgbClr val="000000"/>
                </a:solidFill>
                <a:cs typeface="Calibri"/>
              </a:rPr>
              <a:t>samarbeidsutvalg for barn og unge, og videre utvikling av prosjektet er </a:t>
            </a:r>
            <a:br>
              <a:rPr lang="nb-NO" sz="1000" dirty="0">
                <a:solidFill>
                  <a:srgbClr val="000000"/>
                </a:solidFill>
                <a:cs typeface="Calibri"/>
              </a:rPr>
            </a:br>
            <a:r>
              <a:rPr lang="nb-NO" sz="1000" dirty="0">
                <a:solidFill>
                  <a:srgbClr val="000000"/>
                </a:solidFill>
                <a:cs typeface="Calibri"/>
              </a:rPr>
              <a:t>et av tre hovedsatsingsområder for samarbeidsutvalget. </a:t>
            </a:r>
            <a:endParaRPr lang="nb-NO" dirty="0">
              <a:solidFill>
                <a:srgbClr val="FFFFFF"/>
              </a:solidFill>
              <a:cs typeface="Calibri"/>
            </a:endParaRPr>
          </a:p>
          <a:p>
            <a:pPr marL="171450" indent="-171450">
              <a:buFont typeface="Arial,Sans-Serif"/>
              <a:buChar char="•"/>
            </a:pPr>
            <a:endParaRPr lang="nb-NO" sz="1000" dirty="0">
              <a:solidFill>
                <a:srgbClr val="000000"/>
              </a:solidFill>
              <a:cs typeface="Calibri"/>
            </a:endParaRPr>
          </a:p>
          <a:p>
            <a:pPr marL="171450" indent="-171450">
              <a:buFont typeface="Arial,Sans-Serif"/>
              <a:buChar char="•"/>
            </a:pPr>
            <a:r>
              <a:rPr lang="nb-NO" sz="1000" dirty="0">
                <a:solidFill>
                  <a:srgbClr val="000000"/>
                </a:solidFill>
                <a:cs typeface="Calibri"/>
              </a:rPr>
              <a:t>I Helse Bergen er helsefellesskapet delt i fire områdeutvalg. Det lokale prosjektet i Bergen ble derfor forankret i lokalt samarbeidsutvalg for barn og unge som hadde representanter for Bergen kommune og foretaket.</a:t>
            </a:r>
            <a:endParaRPr lang="nb-NO" dirty="0">
              <a:cs typeface="Calibri" panose="020F0502020204030204"/>
            </a:endParaRPr>
          </a:p>
          <a:p>
            <a:pPr marL="171450" indent="-171450">
              <a:buFont typeface="Arial"/>
              <a:buChar char="•"/>
            </a:pPr>
            <a:endParaRPr lang="nb-NO" sz="1000" dirty="0">
              <a:solidFill>
                <a:srgbClr val="000000"/>
              </a:solidFill>
              <a:cs typeface="Calibri"/>
            </a:endParaRPr>
          </a:p>
          <a:p>
            <a:pPr marL="171450" indent="-171450">
              <a:buFont typeface="Arial"/>
              <a:buChar char="•"/>
            </a:pPr>
            <a:r>
              <a:rPr lang="nb-NO" sz="1000" dirty="0">
                <a:solidFill>
                  <a:srgbClr val="000000"/>
                </a:solidFill>
                <a:cs typeface="Calibri"/>
              </a:rPr>
              <a:t>I Helse Møre og Romsdal er Faglig samarbeidsutvalg barn og unge styringsgruppe for prosjektet. </a:t>
            </a:r>
            <a:endParaRPr lang="nb-NO" dirty="0">
              <a:cs typeface="Calibri" panose="020F0502020204030204"/>
            </a:endParaRPr>
          </a:p>
        </p:txBody>
      </p:sp>
      <p:sp>
        <p:nvSpPr>
          <p:cNvPr id="10" name="TextBox 9">
            <a:extLst>
              <a:ext uri="{FF2B5EF4-FFF2-40B4-BE49-F238E27FC236}">
                <a16:creationId xmlns:a16="http://schemas.microsoft.com/office/drawing/2014/main" id="{540687AC-9390-4C61-BD38-C937FBE2E6D4}"/>
              </a:ext>
            </a:extLst>
          </p:cNvPr>
          <p:cNvSpPr txBox="1"/>
          <p:nvPr/>
        </p:nvSpPr>
        <p:spPr>
          <a:xfrm>
            <a:off x="1673372" y="1157634"/>
            <a:ext cx="9954357" cy="830997"/>
          </a:xfrm>
          <a:prstGeom prst="rect">
            <a:avLst/>
          </a:prstGeom>
          <a:noFill/>
        </p:spPr>
        <p:txBody>
          <a:bodyPr wrap="square" lIns="91440" tIns="45720" rIns="91440" bIns="45720" rtlCol="0" anchor="t">
            <a:spAutoFit/>
          </a:bodyPr>
          <a:lstStyle/>
          <a:p>
            <a:r>
              <a:rPr lang="nb-NO" sz="1600">
                <a:ea typeface="Calibri" panose="020F0502020204030204" pitchFamily="34" charset="0"/>
                <a:cs typeface="Times New Roman"/>
              </a:rPr>
              <a:t>Alle samhandlingsprosjekt mellom kommuner og spesialisthelsetjeneste bør være forankret i helsefellesskapsstrukturen. I helsefellesskapene møtes representanter fra helseforetak, kommuner, fastleger og brukere for å planlegge og utvikle tjenestene sammen.</a:t>
            </a:r>
            <a:endParaRPr lang="nb-NO" sz="1600">
              <a:effectLst/>
              <a:ea typeface="Calibri" panose="020F0502020204030204" pitchFamily="34" charset="0"/>
              <a:cs typeface="Times New Roman" panose="02020603050405020304" pitchFamily="18" charset="0"/>
            </a:endParaRPr>
          </a:p>
        </p:txBody>
      </p:sp>
      <p:sp>
        <p:nvSpPr>
          <p:cNvPr id="12" name="Rectangle: Rounded Corners 23">
            <a:hlinkClick r:id="" action="ppaction://noaction"/>
            <a:extLst>
              <a:ext uri="{FF2B5EF4-FFF2-40B4-BE49-F238E27FC236}">
                <a16:creationId xmlns:a16="http://schemas.microsoft.com/office/drawing/2014/main" id="{F3DCBA9C-728E-D083-7810-DFA4D37A627F}"/>
              </a:ext>
            </a:extLst>
          </p:cNvPr>
          <p:cNvSpPr/>
          <p:nvPr/>
        </p:nvSpPr>
        <p:spPr>
          <a:xfrm>
            <a:off x="1673372" y="213944"/>
            <a:ext cx="1682183" cy="397672"/>
          </a:xfrm>
          <a:prstGeom prst="roundRect">
            <a:avLst/>
          </a:prstGeom>
          <a:solidFill>
            <a:srgbClr val="C5E0B4"/>
          </a:solidFill>
          <a:ln w="19050">
            <a:solidFill>
              <a:srgbClr val="71AD47"/>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Forankre prosjektet i Helsefellesskapsstrukturen</a:t>
            </a:r>
          </a:p>
        </p:txBody>
      </p:sp>
      <p:sp>
        <p:nvSpPr>
          <p:cNvPr id="14" name="Rectangle: Rounded Corners 23">
            <a:hlinkClick r:id="" action="ppaction://noaction"/>
            <a:extLst>
              <a:ext uri="{FF2B5EF4-FFF2-40B4-BE49-F238E27FC236}">
                <a16:creationId xmlns:a16="http://schemas.microsoft.com/office/drawing/2014/main" id="{1D5290BE-9D01-273C-E094-01A14185F42F}"/>
              </a:ext>
            </a:extLst>
          </p:cNvPr>
          <p:cNvSpPr/>
          <p:nvPr/>
        </p:nvSpPr>
        <p:spPr>
          <a:xfrm>
            <a:off x="3744165" y="23228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Involvere brukere i prosjektet</a:t>
            </a:r>
          </a:p>
        </p:txBody>
      </p:sp>
      <p:sp>
        <p:nvSpPr>
          <p:cNvPr id="15" name="Rectangle: Rounded Corners 23">
            <a:hlinkClick r:id="" action="ppaction://noaction"/>
            <a:extLst>
              <a:ext uri="{FF2B5EF4-FFF2-40B4-BE49-F238E27FC236}">
                <a16:creationId xmlns:a16="http://schemas.microsoft.com/office/drawing/2014/main" id="{211AD5A0-7B4B-D662-4065-AFB437CCD5FC}"/>
              </a:ext>
            </a:extLst>
          </p:cNvPr>
          <p:cNvSpPr/>
          <p:nvPr/>
        </p:nvSpPr>
        <p:spPr>
          <a:xfrm>
            <a:off x="5814958" y="23228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Involvere ledere underveis</a:t>
            </a:r>
          </a:p>
        </p:txBody>
      </p:sp>
      <p:sp>
        <p:nvSpPr>
          <p:cNvPr id="16" name="Rectangle: Rounded Corners 23">
            <a:hlinkClick r:id="" action="ppaction://noaction"/>
            <a:extLst>
              <a:ext uri="{FF2B5EF4-FFF2-40B4-BE49-F238E27FC236}">
                <a16:creationId xmlns:a16="http://schemas.microsoft.com/office/drawing/2014/main" id="{41F0C3AB-0702-9F6B-82BC-C6CD4890E5D2}"/>
              </a:ext>
            </a:extLst>
          </p:cNvPr>
          <p:cNvSpPr/>
          <p:nvPr/>
        </p:nvSpPr>
        <p:spPr>
          <a:xfrm>
            <a:off x="7885751" y="21394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Opprette nettverk av ressurspersoner</a:t>
            </a:r>
          </a:p>
        </p:txBody>
      </p:sp>
      <p:sp>
        <p:nvSpPr>
          <p:cNvPr id="20" name="Rectangle: Rounded Corners 23">
            <a:hlinkClick r:id="" action="ppaction://noaction"/>
            <a:extLst>
              <a:ext uri="{FF2B5EF4-FFF2-40B4-BE49-F238E27FC236}">
                <a16:creationId xmlns:a16="http://schemas.microsoft.com/office/drawing/2014/main" id="{486CA8B8-C319-0641-AB2B-080C7BCA8973}"/>
              </a:ext>
            </a:extLst>
          </p:cNvPr>
          <p:cNvSpPr/>
          <p:nvPr/>
        </p:nvSpPr>
        <p:spPr>
          <a:xfrm>
            <a:off x="9956543" y="213942"/>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Være offensiv i kommunikasjonen</a:t>
            </a:r>
          </a:p>
        </p:txBody>
      </p:sp>
      <p:sp>
        <p:nvSpPr>
          <p:cNvPr id="22" name="TextBox 21">
            <a:extLst>
              <a:ext uri="{FF2B5EF4-FFF2-40B4-BE49-F238E27FC236}">
                <a16:creationId xmlns:a16="http://schemas.microsoft.com/office/drawing/2014/main" id="{94E0EB44-328C-A356-8C90-F3F4FD1C9603}"/>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t>Forankre prosjektet i Helsefellesskapsstrukturen </a:t>
            </a:r>
            <a:endParaRPr lang="nb-NO" b="1" dirty="0">
              <a:cs typeface="Calibri"/>
            </a:endParaRPr>
          </a:p>
        </p:txBody>
      </p:sp>
      <p:sp>
        <p:nvSpPr>
          <p:cNvPr id="26" name="Oval 25">
            <a:hlinkClick r:id="" action="ppaction://noaction"/>
            <a:extLst>
              <a:ext uri="{FF2B5EF4-FFF2-40B4-BE49-F238E27FC236}">
                <a16:creationId xmlns:a16="http://schemas.microsoft.com/office/drawing/2014/main" id="{2E0D71F9-B5C0-46CF-B40B-F0C7F9BD774A}"/>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28" name="Oval 27">
            <a:hlinkClick r:id="" action="ppaction://noaction"/>
            <a:extLst>
              <a:ext uri="{FF2B5EF4-FFF2-40B4-BE49-F238E27FC236}">
                <a16:creationId xmlns:a16="http://schemas.microsoft.com/office/drawing/2014/main" id="{B74C1154-A7A6-BB45-96D1-9AF9C61ABAA8}"/>
              </a:ext>
            </a:extLst>
          </p:cNvPr>
          <p:cNvSpPr/>
          <p:nvPr/>
        </p:nvSpPr>
        <p:spPr>
          <a:xfrm>
            <a:off x="243414" y="2377762"/>
            <a:ext cx="1123343" cy="1039833"/>
          </a:xfrm>
          <a:prstGeom prst="ellipse">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Forankre og kommunisere</a:t>
            </a:r>
          </a:p>
        </p:txBody>
      </p:sp>
      <p:sp>
        <p:nvSpPr>
          <p:cNvPr id="29" name="Oval 28">
            <a:hlinkClick r:id="" action="ppaction://noaction"/>
            <a:extLst>
              <a:ext uri="{FF2B5EF4-FFF2-40B4-BE49-F238E27FC236}">
                <a16:creationId xmlns:a16="http://schemas.microsoft.com/office/drawing/2014/main" id="{40E8CDF2-5A0F-3D08-DF4A-8321D5A37404}"/>
              </a:ext>
            </a:extLst>
          </p:cNvPr>
          <p:cNvSpPr/>
          <p:nvPr/>
        </p:nvSpPr>
        <p:spPr>
          <a:xfrm>
            <a:off x="243413" y="538435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30" name="Oval 29">
            <a:hlinkClick r:id="" action="ppaction://noaction"/>
            <a:extLst>
              <a:ext uri="{FF2B5EF4-FFF2-40B4-BE49-F238E27FC236}">
                <a16:creationId xmlns:a16="http://schemas.microsoft.com/office/drawing/2014/main" id="{F3864AF7-0593-4B1D-30F2-D96697B93981}"/>
              </a:ext>
            </a:extLst>
          </p:cNvPr>
          <p:cNvSpPr/>
          <p:nvPr/>
        </p:nvSpPr>
        <p:spPr>
          <a:xfrm>
            <a:off x="243413" y="388105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pic>
        <p:nvPicPr>
          <p:cNvPr id="7" name="Bilde 8" descr="Et bilde som inneholder diagram&#10;&#10;Automatisk generert beskrivelse">
            <a:extLst>
              <a:ext uri="{FF2B5EF4-FFF2-40B4-BE49-F238E27FC236}">
                <a16:creationId xmlns:a16="http://schemas.microsoft.com/office/drawing/2014/main" id="{4AEEDF98-4E70-E2C3-D048-09B32200105B}"/>
              </a:ext>
            </a:extLst>
          </p:cNvPr>
          <p:cNvPicPr>
            <a:picLocks noChangeAspect="1"/>
          </p:cNvPicPr>
          <p:nvPr/>
        </p:nvPicPr>
        <p:blipFill>
          <a:blip r:embed="rId6"/>
          <a:stretch>
            <a:fillRect/>
          </a:stretch>
        </p:blipFill>
        <p:spPr>
          <a:xfrm>
            <a:off x="4187116" y="3628541"/>
            <a:ext cx="2476108" cy="2920276"/>
          </a:xfrm>
          <a:prstGeom prst="rect">
            <a:avLst/>
          </a:prstGeom>
        </p:spPr>
      </p:pic>
      <p:sp>
        <p:nvSpPr>
          <p:cNvPr id="9" name="TekstSylinder 8">
            <a:extLst>
              <a:ext uri="{FF2B5EF4-FFF2-40B4-BE49-F238E27FC236}">
                <a16:creationId xmlns:a16="http://schemas.microsoft.com/office/drawing/2014/main" id="{DF2EEB55-ED99-C43D-77FF-0BB3ED0B7B1C}"/>
              </a:ext>
            </a:extLst>
          </p:cNvPr>
          <p:cNvSpPr txBox="1"/>
          <p:nvPr/>
        </p:nvSpPr>
        <p:spPr>
          <a:xfrm>
            <a:off x="1674760" y="3567253"/>
            <a:ext cx="2492488"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100" dirty="0">
                <a:ea typeface="+mn-lt"/>
                <a:cs typeface="+mn-lt"/>
              </a:rPr>
              <a:t>Barn og unge er et av de prioriterte satsingsområdene for  helsefellesskapene. De </a:t>
            </a:r>
            <a:r>
              <a:rPr lang="nb-NO" sz="1100" dirty="0">
                <a:cs typeface="Calibri"/>
              </a:rPr>
              <a:t>fleste har derfor etablert faglige samarbeidsutvalg for barn og unge der representanter for tjenestene møtes for å drøfte tilbudet til barn og unge på tvers av kommuner og spesialisthelsetjeneste. </a:t>
            </a:r>
            <a:endParaRPr lang="nb-NO" dirty="0"/>
          </a:p>
          <a:p>
            <a:endParaRPr lang="nb-NO" sz="1100" dirty="0">
              <a:cs typeface="Calibri"/>
            </a:endParaRPr>
          </a:p>
          <a:p>
            <a:r>
              <a:rPr lang="nb-NO" sz="1100" dirty="0">
                <a:cs typeface="Calibri"/>
              </a:rPr>
              <a:t>Ved oppstart av et prosjekt, bør man derfor ta kontakt med faglig samarbeidsutvalg og drøfte hvordan prosjektet skal forankres i Helsefellesskapsstrukturen og hvilken rolle det faglige samarbeidsutvalget skal ha i prosjektet.</a:t>
            </a:r>
          </a:p>
        </p:txBody>
      </p:sp>
      <p:sp>
        <p:nvSpPr>
          <p:cNvPr id="13" name="Oval 12">
            <a:extLst>
              <a:ext uri="{FF2B5EF4-FFF2-40B4-BE49-F238E27FC236}">
                <a16:creationId xmlns:a16="http://schemas.microsoft.com/office/drawing/2014/main" id="{1121129F-B87C-4FCF-B6C2-47309FB8BEE3}"/>
              </a:ext>
            </a:extLst>
          </p:cNvPr>
          <p:cNvSpPr/>
          <p:nvPr/>
        </p:nvSpPr>
        <p:spPr>
          <a:xfrm>
            <a:off x="6216371" y="2084781"/>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7" name="Graphic 16" descr="Clipboard Partially Checked with solid fill">
            <a:extLst>
              <a:ext uri="{FF2B5EF4-FFF2-40B4-BE49-F238E27FC236}">
                <a16:creationId xmlns:a16="http://schemas.microsoft.com/office/drawing/2014/main" id="{4149A2CD-DDA0-028E-5492-AB697DC695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06220" y="2174780"/>
            <a:ext cx="432000" cy="432000"/>
          </a:xfrm>
          <a:prstGeom prst="rect">
            <a:avLst/>
          </a:prstGeom>
        </p:spPr>
      </p:pic>
      <p:sp>
        <p:nvSpPr>
          <p:cNvPr id="18" name="Oval 17">
            <a:extLst>
              <a:ext uri="{FF2B5EF4-FFF2-40B4-BE49-F238E27FC236}">
                <a16:creationId xmlns:a16="http://schemas.microsoft.com/office/drawing/2014/main" id="{9DEECCE1-54DE-92A5-1799-0307EF1F438D}"/>
              </a:ext>
            </a:extLst>
          </p:cNvPr>
          <p:cNvSpPr/>
          <p:nvPr/>
        </p:nvSpPr>
        <p:spPr>
          <a:xfrm>
            <a:off x="11280690" y="4392621"/>
            <a:ext cx="611698" cy="611999"/>
          </a:xfrm>
          <a:prstGeom prst="ellipse">
            <a:avLst/>
          </a:prstGeom>
          <a:solidFill>
            <a:srgbClr val="C5E0B4"/>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9" name="Graphic 18" descr="Wrench with solid fill">
            <a:extLst>
              <a:ext uri="{FF2B5EF4-FFF2-40B4-BE49-F238E27FC236}">
                <a16:creationId xmlns:a16="http://schemas.microsoft.com/office/drawing/2014/main" id="{8373145E-7D51-947B-6A24-877DE52034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031765">
            <a:off x="11424539" y="4536620"/>
            <a:ext cx="324000" cy="324000"/>
          </a:xfrm>
          <a:prstGeom prst="rect">
            <a:avLst/>
          </a:prstGeom>
        </p:spPr>
      </p:pic>
      <p:sp>
        <p:nvSpPr>
          <p:cNvPr id="21" name="Oval 20">
            <a:extLst>
              <a:ext uri="{FF2B5EF4-FFF2-40B4-BE49-F238E27FC236}">
                <a16:creationId xmlns:a16="http://schemas.microsoft.com/office/drawing/2014/main" id="{2B7E58DF-172D-543C-3C8E-A3CBC334650A}"/>
              </a:ext>
            </a:extLst>
          </p:cNvPr>
          <p:cNvSpPr/>
          <p:nvPr/>
        </p:nvSpPr>
        <p:spPr>
          <a:xfrm>
            <a:off x="11280690" y="2090624"/>
            <a:ext cx="611698" cy="611999"/>
          </a:xfrm>
          <a:prstGeom prst="ellipse">
            <a:avLst/>
          </a:prstGeom>
          <a:solidFill>
            <a:srgbClr val="D0F0C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3" name="Graphic 22" descr="Lights On with solid fill">
            <a:extLst>
              <a:ext uri="{FF2B5EF4-FFF2-40B4-BE49-F238E27FC236}">
                <a16:creationId xmlns:a16="http://schemas.microsoft.com/office/drawing/2014/main" id="{3BCEAC58-7C75-DE9D-4FD2-3A91035525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71068" y="2180623"/>
            <a:ext cx="432000" cy="432000"/>
          </a:xfrm>
          <a:prstGeom prst="rect">
            <a:avLst/>
          </a:prstGeom>
        </p:spPr>
      </p:pic>
    </p:spTree>
    <p:extLst>
      <p:ext uri="{BB962C8B-B14F-4D97-AF65-F5344CB8AC3E}">
        <p14:creationId xmlns:p14="http://schemas.microsoft.com/office/powerpoint/2010/main" val="380856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9628-4025-AD81-AFCF-DEF1EC393496}"/>
              </a:ext>
            </a:extLst>
          </p:cNvPr>
          <p:cNvSpPr/>
          <p:nvPr/>
        </p:nvSpPr>
        <p:spPr>
          <a:xfrm>
            <a:off x="1673373" y="2090982"/>
            <a:ext cx="4926122"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Hvordan involvere brukere?</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For å få en god brukerinvolvering i hele prosjektet, bør man involvere brukere </a:t>
            </a:r>
            <a:br>
              <a:rPr kumimoji="0" lang="nb-NO" sz="1100" b="0" i="0" u="none" strike="noStrike" kern="1200" cap="none" spc="0" normalizeH="0" baseline="0" noProof="0" dirty="0">
                <a:ln>
                  <a:noFill/>
                </a:ln>
                <a:solidFill>
                  <a:prstClr val="white"/>
                </a:solidFill>
                <a:effectLst/>
                <a:uLnTx/>
                <a:uFillTx/>
                <a:latin typeface="Calibri" panose="020F0502020204030204"/>
                <a:ea typeface="+mn-ea"/>
                <a:cs typeface="Calibri"/>
              </a:rPr>
            </a:b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på alle nivåer av prosjektet; prosjektgruppen, styrings/referansegruppen og på </a:t>
            </a:r>
            <a:br>
              <a:rPr kumimoji="0" lang="nb-NO" sz="1100" b="0" i="0" u="none" strike="noStrike" kern="1200" cap="none" spc="0" normalizeH="0" baseline="0" noProof="0" dirty="0">
                <a:ln>
                  <a:noFill/>
                </a:ln>
                <a:solidFill>
                  <a:prstClr val="white"/>
                </a:solidFill>
                <a:effectLst/>
                <a:uLnTx/>
                <a:uFillTx/>
                <a:latin typeface="Calibri" panose="020F0502020204030204"/>
                <a:ea typeface="+mn-ea"/>
                <a:cs typeface="Calibri"/>
              </a:rPr>
            </a:b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alle arrangementer i prosjektperioden. </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Start med å oversikt over hvilke formelle brukerorganisasjoner som finnes lokalt og ta kontakt for å drøfte hvordan de kan involveres. De fleste sykehus har egne ungdomsråd med ungdommer som har erfaring fra tjenestene. Sykehusene har også brukerråd som kan forespørres. En kan også ta kontakt med aktuelle brukerorganisasjoner i området som Mental Helse Ungdom, ROS, Autismeforening og ADHD forening.</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Ulike</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 måter å involvere brukere i prosjektet:</a:t>
            </a: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Ha med faste brukere i både prosjektgruppe og styrings/referansegruppe.</a:t>
            </a: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Intervju brukere for å få innsikt i det lokale utfordringsbilde, eksempelvis en-til-en intervjuer eller fokusgruppeintervjuer.</a:t>
            </a: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Involvere brukere og andre interessenter i samhandlingsdager og arrangementer i prosjektperioden. </a:t>
            </a: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Gjennomfør spørreundersøkelser for å få informasjon om brukernes erfaringer med tjenestetilbudet til barn og unge lokalt. </a:t>
            </a: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Det kan være ensomt å være brukerrepresentant. Det er derfor klokt å involvere flere brukerrepresentanter på arrangementer og i arbeidsgrupper. Man bør også ha egne møter med brukerrepresentantene og sikre ivaretakelse underveis i prosessen.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54" name="TextBox 53">
            <a:extLst>
              <a:ext uri="{FF2B5EF4-FFF2-40B4-BE49-F238E27FC236}">
                <a16:creationId xmlns:a16="http://schemas.microsoft.com/office/drawing/2014/main" id="{DC8DB191-9D5C-94F9-5E4A-ED2B2F436DDE}"/>
              </a:ext>
            </a:extLst>
          </p:cNvPr>
          <p:cNvSpPr txBox="1"/>
          <p:nvPr/>
        </p:nvSpPr>
        <p:spPr>
          <a:xfrm>
            <a:off x="1673372" y="1236191"/>
            <a:ext cx="9954357" cy="746358"/>
          </a:xfrm>
          <a:prstGeom prst="rect">
            <a:avLst/>
          </a:prstGeom>
          <a:noFill/>
        </p:spPr>
        <p:txBody>
          <a:bodyPr wrap="square" lIns="91440" tIns="45720" rIns="91440" bIns="45720" rtlCol="0" anchor="t">
            <a:spAutoFit/>
          </a:bodyPr>
          <a:lstStyle/>
          <a:p>
            <a:r>
              <a:rPr lang="nb-NO" sz="1600">
                <a:effectLst/>
                <a:latin typeface="Calibri"/>
                <a:ea typeface="Calibri"/>
                <a:cs typeface="Times New Roman"/>
              </a:rPr>
              <a:t>Involver brukere i prosjektet for å engasjere</a:t>
            </a:r>
            <a:r>
              <a:rPr lang="nb-NO" sz="1600">
                <a:latin typeface="Calibri"/>
                <a:ea typeface="Calibri"/>
                <a:cs typeface="Times New Roman"/>
              </a:rPr>
              <a:t> </a:t>
            </a:r>
            <a:r>
              <a:rPr lang="nb-NO" sz="1600">
                <a:effectLst/>
                <a:latin typeface="Calibri"/>
                <a:ea typeface="Calibri"/>
                <a:cs typeface="Times New Roman"/>
              </a:rPr>
              <a:t>og </a:t>
            </a:r>
            <a:r>
              <a:rPr lang="nb-NO" sz="1600">
                <a:latin typeface="Calibri"/>
                <a:ea typeface="Calibri"/>
                <a:cs typeface="Times New Roman"/>
              </a:rPr>
              <a:t>sikre at forbedringene som drøftes er</a:t>
            </a:r>
            <a:r>
              <a:rPr lang="nb-NO" sz="1600">
                <a:effectLst/>
                <a:latin typeface="Calibri"/>
                <a:ea typeface="Calibri"/>
                <a:cs typeface="Times New Roman"/>
              </a:rPr>
              <a:t> nyttig for de som skal bruke </a:t>
            </a:r>
            <a:r>
              <a:rPr lang="nb-NO" sz="1600">
                <a:latin typeface="Calibri"/>
                <a:ea typeface="Calibri"/>
                <a:cs typeface="Times New Roman"/>
              </a:rPr>
              <a:t>tjenestene.</a:t>
            </a:r>
            <a:endParaRPr lang="nb-NO" sz="1600">
              <a:effectLst/>
              <a:latin typeface="Calibri"/>
              <a:ea typeface="Calibri"/>
              <a:cs typeface="Times New Roman" panose="02020603050405020304" pitchFamily="18" charset="0"/>
            </a:endParaRPr>
          </a:p>
          <a:p>
            <a:endParaRPr lang="nb-NO" sz="1050">
              <a:cs typeface="Arial" panose="020B0604020202020204" pitchFamily="34" charset="0"/>
            </a:endParaRP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t>Involvere brukere i prosjektet </a:t>
            </a:r>
          </a:p>
        </p:txBody>
      </p:sp>
      <p:cxnSp>
        <p:nvCxnSpPr>
          <p:cNvPr id="16" name="Straight Connector 15">
            <a:extLst>
              <a:ext uri="{FF2B5EF4-FFF2-40B4-BE49-F238E27FC236}">
                <a16:creationId xmlns:a16="http://schemas.microsoft.com/office/drawing/2014/main" id="{44EC1CCE-6E7F-3D91-1C24-75B5376CAC31}"/>
              </a:ext>
            </a:extLst>
          </p:cNvPr>
          <p:cNvCxnSpPr>
            <a:cxnSpLocks/>
            <a:stCxn id="17" idx="1"/>
            <a:endCxn id="21" idx="1"/>
          </p:cNvCxnSpPr>
          <p:nvPr/>
        </p:nvCxnSpPr>
        <p:spPr>
          <a:xfrm flipV="1">
            <a:off x="1673372" y="412778"/>
            <a:ext cx="8283171" cy="2"/>
          </a:xfrm>
          <a:prstGeom prst="line">
            <a:avLst/>
          </a:prstGeom>
          <a:ln/>
        </p:spPr>
        <p:style>
          <a:lnRef idx="1">
            <a:schemeClr val="dk1"/>
          </a:lnRef>
          <a:fillRef idx="0">
            <a:schemeClr val="dk1"/>
          </a:fillRef>
          <a:effectRef idx="0">
            <a:schemeClr val="dk1"/>
          </a:effectRef>
          <a:fontRef idx="minor">
            <a:schemeClr val="tx1"/>
          </a:fontRef>
        </p:style>
      </p:cxnSp>
      <p:sp>
        <p:nvSpPr>
          <p:cNvPr id="17" name="Rectangle: Rounded Corners 23">
            <a:hlinkClick r:id="" action="ppaction://noaction"/>
            <a:extLst>
              <a:ext uri="{FF2B5EF4-FFF2-40B4-BE49-F238E27FC236}">
                <a16:creationId xmlns:a16="http://schemas.microsoft.com/office/drawing/2014/main" id="{B2E60BCD-D487-5C57-751E-881CF09A0AF2}"/>
              </a:ext>
            </a:extLst>
          </p:cNvPr>
          <p:cNvSpPr/>
          <p:nvPr/>
        </p:nvSpPr>
        <p:spPr>
          <a:xfrm>
            <a:off x="1673372" y="213944"/>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Forankre prosjektet i Helsefellesskapsstrukturen</a:t>
            </a:r>
          </a:p>
        </p:txBody>
      </p:sp>
      <p:sp>
        <p:nvSpPr>
          <p:cNvPr id="18" name="Rectangle: Rounded Corners 23">
            <a:hlinkClick r:id="" action="ppaction://noaction"/>
            <a:extLst>
              <a:ext uri="{FF2B5EF4-FFF2-40B4-BE49-F238E27FC236}">
                <a16:creationId xmlns:a16="http://schemas.microsoft.com/office/drawing/2014/main" id="{76370C67-3F43-E8E9-9E4E-EF3303B8DC67}"/>
              </a:ext>
            </a:extLst>
          </p:cNvPr>
          <p:cNvSpPr/>
          <p:nvPr/>
        </p:nvSpPr>
        <p:spPr>
          <a:xfrm>
            <a:off x="3744165" y="232283"/>
            <a:ext cx="1682183" cy="397672"/>
          </a:xfrm>
          <a:prstGeom prst="roundRect">
            <a:avLst/>
          </a:prstGeom>
          <a:solidFill>
            <a:srgbClr val="C5E0B4"/>
          </a:solidFill>
          <a:ln w="19050">
            <a:solidFill>
              <a:srgbClr val="71AD47"/>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Involvere brukere i prosjektet</a:t>
            </a:r>
          </a:p>
        </p:txBody>
      </p:sp>
      <p:sp>
        <p:nvSpPr>
          <p:cNvPr id="19" name="Rectangle: Rounded Corners 23">
            <a:hlinkClick r:id="" action="ppaction://noaction"/>
            <a:extLst>
              <a:ext uri="{FF2B5EF4-FFF2-40B4-BE49-F238E27FC236}">
                <a16:creationId xmlns:a16="http://schemas.microsoft.com/office/drawing/2014/main" id="{C4D38A5A-FAF2-36A5-0CBF-935B68529E6A}"/>
              </a:ext>
            </a:extLst>
          </p:cNvPr>
          <p:cNvSpPr/>
          <p:nvPr/>
        </p:nvSpPr>
        <p:spPr>
          <a:xfrm>
            <a:off x="5814958" y="23228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Involvere ledere underveis</a:t>
            </a:r>
          </a:p>
        </p:txBody>
      </p:sp>
      <p:sp>
        <p:nvSpPr>
          <p:cNvPr id="20" name="Rectangle: Rounded Corners 23">
            <a:hlinkClick r:id="" action="ppaction://noaction"/>
            <a:extLst>
              <a:ext uri="{FF2B5EF4-FFF2-40B4-BE49-F238E27FC236}">
                <a16:creationId xmlns:a16="http://schemas.microsoft.com/office/drawing/2014/main" id="{E5172611-FFE3-98E3-F0BD-196951458010}"/>
              </a:ext>
            </a:extLst>
          </p:cNvPr>
          <p:cNvSpPr/>
          <p:nvPr/>
        </p:nvSpPr>
        <p:spPr>
          <a:xfrm>
            <a:off x="7885751" y="21394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Opprette nettverk av ressurspersoner</a:t>
            </a:r>
          </a:p>
        </p:txBody>
      </p:sp>
      <p:sp>
        <p:nvSpPr>
          <p:cNvPr id="21" name="Rectangle: Rounded Corners 23">
            <a:hlinkClick r:id="" action="ppaction://noaction"/>
            <a:extLst>
              <a:ext uri="{FF2B5EF4-FFF2-40B4-BE49-F238E27FC236}">
                <a16:creationId xmlns:a16="http://schemas.microsoft.com/office/drawing/2014/main" id="{17246EDD-FBA2-275B-2AED-63327E0C061F}"/>
              </a:ext>
            </a:extLst>
          </p:cNvPr>
          <p:cNvSpPr/>
          <p:nvPr/>
        </p:nvSpPr>
        <p:spPr>
          <a:xfrm>
            <a:off x="9956543" y="213942"/>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Være offensiv i kommunikasjonen</a:t>
            </a:r>
          </a:p>
        </p:txBody>
      </p:sp>
      <p:sp>
        <p:nvSpPr>
          <p:cNvPr id="22" name="Oval 21">
            <a:hlinkClick r:id="" action="ppaction://noaction"/>
            <a:extLst>
              <a:ext uri="{FF2B5EF4-FFF2-40B4-BE49-F238E27FC236}">
                <a16:creationId xmlns:a16="http://schemas.microsoft.com/office/drawing/2014/main" id="{21CFDA73-0448-79B8-D386-E8265B165870}"/>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23" name="Oval 22">
            <a:hlinkClick r:id="" action="ppaction://noaction"/>
            <a:extLst>
              <a:ext uri="{FF2B5EF4-FFF2-40B4-BE49-F238E27FC236}">
                <a16:creationId xmlns:a16="http://schemas.microsoft.com/office/drawing/2014/main" id="{C9DB9328-F5FF-7988-BB97-41FA6468430B}"/>
              </a:ext>
            </a:extLst>
          </p:cNvPr>
          <p:cNvSpPr/>
          <p:nvPr/>
        </p:nvSpPr>
        <p:spPr>
          <a:xfrm>
            <a:off x="243414" y="2377762"/>
            <a:ext cx="1123343" cy="1039833"/>
          </a:xfrm>
          <a:prstGeom prst="ellipse">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Forankre og kommunisere</a:t>
            </a:r>
          </a:p>
        </p:txBody>
      </p:sp>
      <p:sp>
        <p:nvSpPr>
          <p:cNvPr id="24" name="Oval 23">
            <a:hlinkClick r:id="" action="ppaction://noaction"/>
            <a:extLst>
              <a:ext uri="{FF2B5EF4-FFF2-40B4-BE49-F238E27FC236}">
                <a16:creationId xmlns:a16="http://schemas.microsoft.com/office/drawing/2014/main" id="{B10E7E4B-9B94-9DD4-3513-7FC56537CB52}"/>
              </a:ext>
            </a:extLst>
          </p:cNvPr>
          <p:cNvSpPr/>
          <p:nvPr/>
        </p:nvSpPr>
        <p:spPr>
          <a:xfrm>
            <a:off x="243413" y="538435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25" name="Oval 24">
            <a:hlinkClick r:id="" action="ppaction://noaction"/>
            <a:extLst>
              <a:ext uri="{FF2B5EF4-FFF2-40B4-BE49-F238E27FC236}">
                <a16:creationId xmlns:a16="http://schemas.microsoft.com/office/drawing/2014/main" id="{2690C736-15D7-8AD5-EBBF-98D849147CBA}"/>
              </a:ext>
            </a:extLst>
          </p:cNvPr>
          <p:cNvSpPr/>
          <p:nvPr/>
        </p:nvSpPr>
        <p:spPr>
          <a:xfrm>
            <a:off x="243413" y="388105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sp>
        <p:nvSpPr>
          <p:cNvPr id="2" name="Oval 1">
            <a:extLst>
              <a:ext uri="{FF2B5EF4-FFF2-40B4-BE49-F238E27FC236}">
                <a16:creationId xmlns:a16="http://schemas.microsoft.com/office/drawing/2014/main" id="{E4021C83-F9CB-D503-1250-395F1B8C2711}"/>
              </a:ext>
            </a:extLst>
          </p:cNvPr>
          <p:cNvSpPr/>
          <p:nvPr/>
        </p:nvSpPr>
        <p:spPr>
          <a:xfrm>
            <a:off x="6216371" y="2084781"/>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5" name="Graphic 4" descr="Clipboard Partially Checked with solid fill">
            <a:extLst>
              <a:ext uri="{FF2B5EF4-FFF2-40B4-BE49-F238E27FC236}">
                <a16:creationId xmlns:a16="http://schemas.microsoft.com/office/drawing/2014/main" id="{246DDAB6-883D-7E2E-C8CC-4052925139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6220" y="2174780"/>
            <a:ext cx="432000" cy="432000"/>
          </a:xfrm>
          <a:prstGeom prst="rect">
            <a:avLst/>
          </a:prstGeom>
        </p:spPr>
      </p:pic>
      <p:sp>
        <p:nvSpPr>
          <p:cNvPr id="11" name="Rectangle 10">
            <a:extLst>
              <a:ext uri="{FF2B5EF4-FFF2-40B4-BE49-F238E27FC236}">
                <a16:creationId xmlns:a16="http://schemas.microsoft.com/office/drawing/2014/main" id="{4BE5267D-A9DB-7E09-3FE9-2F1EF3BD0370}"/>
              </a:ext>
            </a:extLst>
          </p:cNvPr>
          <p:cNvSpPr/>
          <p:nvPr/>
        </p:nvSpPr>
        <p:spPr>
          <a:xfrm>
            <a:off x="7120367" y="4411696"/>
            <a:ext cx="4518357" cy="213712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Eksempler og verktøy</a:t>
            </a: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rPr>
              <a:t>Møre og Romsdal har hatt egen workshop for brukere og pårørende: </a:t>
            </a:r>
            <a:br>
              <a:rPr kumimoji="0" lang="nb-NO" sz="1000" b="0" i="0" u="none" strike="noStrike" kern="1200" cap="none" spc="0" normalizeH="0" baseline="0" noProof="0" dirty="0">
                <a:ln>
                  <a:noFill/>
                </a:ln>
                <a:solidFill>
                  <a:prstClr val="white"/>
                </a:solidFill>
                <a:effectLst/>
                <a:uLnTx/>
                <a:uFillTx/>
                <a:latin typeface="Calibri" panose="020F0502020204030204"/>
                <a:ea typeface="+mn-ea"/>
                <a:cs typeface="Arial"/>
              </a:rPr>
            </a:b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hlinkClick r:id="rId5">
                  <a:extLst>
                    <a:ext uri="{A12FA001-AC4F-418D-AE19-62706E023703}">
                      <ahyp:hlinkClr xmlns:ahyp="http://schemas.microsoft.com/office/drawing/2018/hyperlinkcolor" val="tx"/>
                    </a:ext>
                  </a:extLst>
                </a:hlinkClick>
              </a:rPr>
              <a:t>Workshop for brukarar og pårørande - Helse Møre og Romsdal</a:t>
            </a: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316520" rtl="0" eaLnBrk="1" fontAlgn="auto" latinLnBrk="0" hangingPunct="1">
              <a:lnSpc>
                <a:spcPct val="100000"/>
              </a:lnSpc>
              <a:spcBef>
                <a:spcPct val="200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rPr>
              <a:t>Kompetansesenter for brukererfaring og tjenesteutvikling har mye </a:t>
            </a:r>
            <a:b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rPr>
            </a:b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rPr>
              <a:t>nyttig informasjon om hvordan involvere brukere:</a:t>
            </a:r>
            <a:r>
              <a:rPr kumimoji="0" lang="nb-NO" sz="1000" b="1" i="0" u="none" strike="noStrike" kern="1200" cap="none" spc="0" normalizeH="0" baseline="0" noProof="0" dirty="0">
                <a:ln>
                  <a:noFill/>
                </a:ln>
                <a:solidFill>
                  <a:prstClr val="black"/>
                </a:solidFill>
                <a:effectLst/>
                <a:uLnTx/>
                <a:uFillTx/>
                <a:latin typeface="Calibri" panose="020F0502020204030204"/>
                <a:ea typeface="+mn-ea"/>
                <a:cs typeface="Arial"/>
              </a:rPr>
              <a:t> </a:t>
            </a: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6">
                  <a:extLst>
                    <a:ext uri="{A12FA001-AC4F-418D-AE19-62706E023703}">
                      <ahyp:hlinkClr xmlns:ahyp="http://schemas.microsoft.com/office/drawing/2018/hyperlinkcolor" val="tx"/>
                    </a:ext>
                  </a:extLst>
                </a:hlinkClick>
              </a:rPr>
              <a:t>KBT (kbtkompetanse.no)</a:t>
            </a:r>
            <a:endParaRPr kumimoji="0" lang="nb-NO" sz="1000" b="1" i="0" u="none" strike="noStrike" kern="1200" cap="none" spc="0" normalizeH="0" baseline="0" noProof="0" dirty="0">
              <a:ln>
                <a:noFill/>
              </a:ln>
              <a:solidFill>
                <a:prstClr val="black"/>
              </a:solidFill>
              <a:effectLst/>
              <a:uLnTx/>
              <a:uFillTx/>
              <a:latin typeface="Calibri" panose="020F0502020204030204"/>
              <a:ea typeface="+mn-lt"/>
              <a:cs typeface="Arial"/>
              <a:hlinkClick r:id="rId6">
                <a:extLst>
                  <a:ext uri="{A12FA001-AC4F-418D-AE19-62706E023703}">
                    <ahyp:hlinkClr xmlns:ahyp="http://schemas.microsoft.com/office/drawing/2018/hyperlinkcolor" val="tx"/>
                  </a:ext>
                </a:extLst>
              </a:hlinkClick>
            </a:endParaRPr>
          </a:p>
          <a:p>
            <a:pPr marL="171450" marR="0" lvl="0" indent="-171450" algn="l" defTabSz="316520" rtl="0" eaLnBrk="1" fontAlgn="auto" latinLnBrk="0" hangingPunct="1">
              <a:lnSpc>
                <a:spcPct val="100000"/>
              </a:lnSpc>
              <a:spcBef>
                <a:spcPct val="200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Aktuelle rapporter fra Barneombudet: </a:t>
            </a:r>
          </a:p>
          <a:p>
            <a:pPr marL="628650" marR="0" lvl="1" indent="-171450" algn="l" defTabSz="316520" rtl="0" eaLnBrk="1" fontAlgn="auto" latinLnBrk="0" hangingPunct="1">
              <a:lnSpc>
                <a:spcPct val="100000"/>
              </a:lnSpc>
              <a:spcBef>
                <a:spcPct val="200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7">
                  <a:extLst>
                    <a:ext uri="{A12FA001-AC4F-418D-AE19-62706E023703}">
                      <ahyp:hlinkClr xmlns:ahyp="http://schemas.microsoft.com/office/drawing/2018/hyperlinkcolor" val="tx"/>
                    </a:ext>
                  </a:extLst>
                </a:hlinkClick>
              </a:rPr>
              <a:t>Rapport fra ekspertgruppe: Å eie sin egen historie – Barneombudet</a:t>
            </a:r>
            <a:endPar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628650" marR="0" lvl="1" indent="-171450" algn="l" defTabSz="316520" rtl="0" eaLnBrk="1" fontAlgn="auto" latinLnBrk="0" hangingPunct="1">
              <a:lnSpc>
                <a:spcPct val="100000"/>
              </a:lnSpc>
              <a:spcBef>
                <a:spcPct val="200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8">
                  <a:extLst>
                    <a:ext uri="{A12FA001-AC4F-418D-AE19-62706E023703}">
                      <ahyp:hlinkClr xmlns:ahyp="http://schemas.microsoft.com/office/drawing/2018/hyperlinkcolor" val="tx"/>
                    </a:ext>
                  </a:extLst>
                </a:hlinkClick>
              </a:rPr>
              <a:t>Barnerettighetsvurderinger-og-medvirkning.pdf (barneombudet.no)</a:t>
            </a: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R="0" lvl="0" algn="l" defTabSz="316520" rtl="0" eaLnBrk="1" fontAlgn="auto" latinLnBrk="0" hangingPunct="1">
              <a:lnSpc>
                <a:spcPct val="100000"/>
              </a:lnSpc>
              <a:spcBef>
                <a:spcPct val="20000"/>
              </a:spcBef>
              <a:spcAft>
                <a:spcPts val="0"/>
              </a:spcAft>
              <a:buClrTx/>
              <a:buSzTx/>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9" name="Oval 8">
            <a:extLst>
              <a:ext uri="{FF2B5EF4-FFF2-40B4-BE49-F238E27FC236}">
                <a16:creationId xmlns:a16="http://schemas.microsoft.com/office/drawing/2014/main" id="{095CB90A-16BA-58D2-5AB7-FBEE434D9CA0}"/>
              </a:ext>
            </a:extLst>
          </p:cNvPr>
          <p:cNvSpPr/>
          <p:nvPr/>
        </p:nvSpPr>
        <p:spPr>
          <a:xfrm>
            <a:off x="11280690" y="4392621"/>
            <a:ext cx="611698" cy="611999"/>
          </a:xfrm>
          <a:prstGeom prst="ellipse">
            <a:avLst/>
          </a:prstGeom>
          <a:solidFill>
            <a:srgbClr val="C5E0B4"/>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0" name="Graphic 9" descr="Wrench with solid fill">
            <a:extLst>
              <a:ext uri="{FF2B5EF4-FFF2-40B4-BE49-F238E27FC236}">
                <a16:creationId xmlns:a16="http://schemas.microsoft.com/office/drawing/2014/main" id="{011BE6A8-12FE-E34D-B811-D89A11A41F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031765">
            <a:off x="11424539" y="4536620"/>
            <a:ext cx="324000" cy="324000"/>
          </a:xfrm>
          <a:prstGeom prst="rect">
            <a:avLst/>
          </a:prstGeom>
        </p:spPr>
      </p:pic>
      <p:sp>
        <p:nvSpPr>
          <p:cNvPr id="14" name="Rectangle 13">
            <a:extLst>
              <a:ext uri="{FF2B5EF4-FFF2-40B4-BE49-F238E27FC236}">
                <a16:creationId xmlns:a16="http://schemas.microsoft.com/office/drawing/2014/main" id="{A31B2526-7A60-F070-E448-C11C0547EB28}"/>
              </a:ext>
            </a:extLst>
          </p:cNvPr>
          <p:cNvSpPr/>
          <p:nvPr/>
        </p:nvSpPr>
        <p:spPr>
          <a:xfrm>
            <a:off x="7120368" y="2090624"/>
            <a:ext cx="4518358" cy="2079324"/>
          </a:xfrm>
          <a:prstGeom prst="rect">
            <a:avLst/>
          </a:prstGeom>
          <a:solidFill>
            <a:srgbClr val="D0F0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I prosjektet i Helse Fonna knyttet vi kontakt med Brukerrådet, Ungdomsrådet, Autismeforening, ADHD forening, samt ungdom og </a:t>
            </a:r>
            <a:br>
              <a:rPr kumimoji="0" lang="nb-NO" sz="1000" b="0" i="0" u="none" strike="noStrike" kern="1200" cap="none" spc="0" normalizeH="0" baseline="0" noProof="0" dirty="0">
                <a:ln>
                  <a:noFill/>
                </a:ln>
                <a:solidFill>
                  <a:prstClr val="white"/>
                </a:solidFill>
                <a:effectLst/>
                <a:uLnTx/>
                <a:uFillTx/>
                <a:latin typeface="Calibri"/>
                <a:ea typeface="Calibri" panose="020F0502020204030204" pitchFamily="34" charset="0"/>
                <a:cs typeface="Calibri"/>
              </a:rPr>
            </a:b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foreldre som hadde erfaring med tjenestene. I prosjektperioden fulgte en person i prosjektgruppen opp alle brukere i forkant og etterkant av arrangementer for å sikre god ivaretakelse. </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Helse Stavanger har hatt brukere med i referansegruppe og hatt innlegg fra brukere på alle arrangementer. Det var også brukere med i gruppearbeidet på samhandlingsdagene.</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Helse Møre og Romsdal har en brukerrepresentant med i prosjektgruppen. Dette har sikret innspill fra brukergruppen og forankring ut mot brukere.</a:t>
            </a:r>
            <a:endPar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Times New Roman"/>
            </a:endParaRP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12" name="Oval 11">
            <a:extLst>
              <a:ext uri="{FF2B5EF4-FFF2-40B4-BE49-F238E27FC236}">
                <a16:creationId xmlns:a16="http://schemas.microsoft.com/office/drawing/2014/main" id="{B3004510-B0BF-386B-4ABE-459F6084D04E}"/>
              </a:ext>
            </a:extLst>
          </p:cNvPr>
          <p:cNvSpPr/>
          <p:nvPr/>
        </p:nvSpPr>
        <p:spPr>
          <a:xfrm>
            <a:off x="11280690" y="2090624"/>
            <a:ext cx="611698" cy="611999"/>
          </a:xfrm>
          <a:prstGeom prst="ellipse">
            <a:avLst/>
          </a:prstGeom>
          <a:solidFill>
            <a:srgbClr val="D0F0C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3" name="Graphic 12" descr="Lights On with solid fill">
            <a:extLst>
              <a:ext uri="{FF2B5EF4-FFF2-40B4-BE49-F238E27FC236}">
                <a16:creationId xmlns:a16="http://schemas.microsoft.com/office/drawing/2014/main" id="{548B13D4-8E02-2ADF-B072-B1DD628621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71068" y="2180623"/>
            <a:ext cx="432000" cy="432000"/>
          </a:xfrm>
          <a:prstGeom prst="rect">
            <a:avLst/>
          </a:prstGeom>
        </p:spPr>
      </p:pic>
    </p:spTree>
    <p:extLst>
      <p:ext uri="{BB962C8B-B14F-4D97-AF65-F5344CB8AC3E}">
        <p14:creationId xmlns:p14="http://schemas.microsoft.com/office/powerpoint/2010/main" val="1593213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079ABA-95DF-3236-1829-FA9B4C66B3C7}"/>
              </a:ext>
            </a:extLst>
          </p:cNvPr>
          <p:cNvSpPr/>
          <p:nvPr/>
        </p:nvSpPr>
        <p:spPr>
          <a:xfrm>
            <a:off x="1673373" y="2090982"/>
            <a:ext cx="4926122"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Hvordan involvere ledere?</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At prosjektet er godt forankret i ledelsen regnes som den </a:t>
            </a:r>
            <a:br>
              <a:rPr kumimoji="0" lang="nb-NO" sz="11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b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viktigste faktoren for å lykkes med utviklingsarbeid. Det betyr at ledelsen må være aktiv og støttende i hele prosessen. </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Prosjekter under paraplyen Barn og unges helsetjeneste involverer ledere på ulike nivåer og tjenester, både i kommuner og foretak. Det er derfor viktig å bruke god tid på å kartlegge aktuelle interessenter og lage en god plan for hvordan prosjektet skal forankres i etablerte ledelsesstrukturer </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og ledernettverk. Deretter tar man kontakt med relevante nettverk og fora og ber om å få være med på aktuelle møter for å informere om prosjektet. </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Aktuelle lederforum:</a:t>
            </a:r>
          </a:p>
          <a:p>
            <a:pPr marL="171450" marR="0" lvl="0" indent="-171450" algn="l" defTabSz="914400" rtl="0" eaLnBrk="1" fontAlgn="auto" latinLnBrk="0" hangingPunct="1">
              <a:lnSpc>
                <a:spcPct val="100000"/>
              </a:lnSpc>
              <a:spcBef>
                <a:spcPct val="2000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For kommunene:</a:t>
            </a: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nettverk for kommunalsjefer, helseledere, barnehagestyrere, skoleledere, PPT ledere, barnevernledere og avdelingsledere for helsestasjon og skolehelsetjenesten.</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ct val="2000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Calibri"/>
              </a:rPr>
              <a:t>For spesialisthelsetjenesten</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 ledergruppen for BUP, avdelingsledelse i klinikk for psykisk helsevern og direktørgruppa for sykehuset, samt styret i foretaket.</a:t>
            </a:r>
            <a:endParaRPr kumimoji="0" lang="nb-NO" sz="9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ct val="2000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Calibri"/>
              </a:rPr>
              <a:t>Samhandling: </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Strategisk samarbeidsutvalg og Faglig samarbeidsutvalg i helsefellesskapsstrukturen er aktuelle lederfora på tvers.</a:t>
            </a:r>
          </a:p>
          <a:p>
            <a:pPr marL="171450" marR="0" lvl="0" indent="-171450" algn="l" defTabSz="914400" rtl="0" eaLnBrk="1" fontAlgn="auto" latinLnBrk="0" hangingPunct="1">
              <a:lnSpc>
                <a:spcPct val="100000"/>
              </a:lnSpc>
              <a:spcBef>
                <a:spcPct val="2000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Calibri"/>
              </a:rPr>
              <a:t>Fastleger: </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Foretakene har ordning med Praksiskoordinator for fastleger, som har et overordnet ansvar for samhandling med fastlegene. Det er klokt å forankre arbeidet i PKO.</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Prosjektet kan også invitere til egne strategiske samlinger for ledere for å sikre forankring både før prosjektstart og underveis i prosjektperioden. </a:t>
            </a:r>
            <a:endParaRPr kumimoji="0" lang="nb-NO" sz="9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6" name="Rectangle 5">
            <a:extLst>
              <a:ext uri="{FF2B5EF4-FFF2-40B4-BE49-F238E27FC236}">
                <a16:creationId xmlns:a16="http://schemas.microsoft.com/office/drawing/2014/main" id="{14D2BBC5-2F1F-B184-DC05-4BFB256E0FA5}"/>
              </a:ext>
            </a:extLst>
          </p:cNvPr>
          <p:cNvSpPr/>
          <p:nvPr/>
        </p:nvSpPr>
        <p:spPr>
          <a:xfrm>
            <a:off x="7120367" y="4410418"/>
            <a:ext cx="4518000" cy="2138400"/>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rPr>
              <a:t>Eksempler og verktøy</a:t>
            </a:r>
            <a:endParaRPr lang="nb-NO" sz="1000" dirty="0">
              <a:solidFill>
                <a:schemeClr val="tx1"/>
              </a:solidFill>
              <a:latin typeface="Calibri" panose="020F0502020204030204"/>
              <a:cs typeface="Arial"/>
            </a:endParaRPr>
          </a:p>
          <a:p>
            <a:pPr marL="171450" marR="0" lvl="0" indent="-171450" algn="l" defTabSz="316520">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schemeClr val="tx1"/>
                </a:solidFill>
                <a:effectLst/>
                <a:uLnTx/>
                <a:uFillTx/>
                <a:latin typeface="Calibri" panose="020F0502020204030204"/>
                <a:ea typeface="+mn-ea"/>
                <a:cs typeface="Arial"/>
                <a:hlinkClick r:id="rId3">
                  <a:extLst>
                    <a:ext uri="{A12FA001-AC4F-418D-AE19-62706E023703}">
                      <ahyp:hlinkClr xmlns:ahyp="http://schemas.microsoft.com/office/drawing/2018/hyperlinkcolor" val="tx"/>
                    </a:ext>
                  </a:extLst>
                </a:hlinkClick>
              </a:rPr>
              <a:t>Forankringsverktøy – KS</a:t>
            </a:r>
            <a:endParaRPr lang="nb-NO" sz="1000" b="0" i="0" u="none" strike="noStrike" kern="1200" cap="none" spc="0" normalizeH="0" baseline="0" noProof="0" dirty="0">
              <a:ln>
                <a:noFill/>
              </a:ln>
              <a:solidFill>
                <a:schemeClr val="tx1"/>
              </a:solidFill>
              <a:effectLst/>
              <a:uLnTx/>
              <a:uFillTx/>
              <a:latin typeface="Calibri" panose="020F0502020204030204"/>
              <a:cs typeface="Arial"/>
            </a:endParaRPr>
          </a:p>
          <a:p>
            <a:pPr marR="0" lvl="0" algn="l" defTabSz="316520" rtl="0" eaLnBrk="1" fontAlgn="auto" latinLnBrk="0" hangingPunct="1">
              <a:lnSpc>
                <a:spcPct val="100000"/>
              </a:lnSpc>
              <a:spcBef>
                <a:spcPct val="20000"/>
              </a:spcBef>
              <a:spcAft>
                <a:spcPts val="0"/>
              </a:spcAft>
              <a:buClrTx/>
              <a:buSzTx/>
              <a:tabLst/>
              <a:defRPr/>
            </a:pPr>
            <a:endParaRPr lang="nb-NO" sz="1000" b="0" i="0" u="none" strike="noStrike" kern="1200" cap="none" spc="0" normalizeH="0" baseline="0" noProof="0" dirty="0">
              <a:ln>
                <a:noFill/>
              </a:ln>
              <a:solidFill>
                <a:srgbClr val="FFFFFF"/>
              </a:solidFill>
              <a:effectLst/>
              <a:uLnTx/>
              <a:uFillTx/>
              <a:latin typeface="Calibri" panose="020F0502020204030204"/>
              <a:cs typeface="Arial"/>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000" b="1"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54" name="TextBox 53">
            <a:extLst>
              <a:ext uri="{FF2B5EF4-FFF2-40B4-BE49-F238E27FC236}">
                <a16:creationId xmlns:a16="http://schemas.microsoft.com/office/drawing/2014/main" id="{DC8DB191-9D5C-94F9-5E4A-ED2B2F436DDE}"/>
              </a:ext>
            </a:extLst>
          </p:cNvPr>
          <p:cNvSpPr txBox="1"/>
          <p:nvPr/>
        </p:nvSpPr>
        <p:spPr>
          <a:xfrm>
            <a:off x="1673372" y="1236191"/>
            <a:ext cx="9954357" cy="992579"/>
          </a:xfrm>
          <a:prstGeom prst="rect">
            <a:avLst/>
          </a:prstGeom>
          <a:noFill/>
        </p:spPr>
        <p:txBody>
          <a:bodyPr wrap="square" lIns="91440" tIns="45720" rIns="91440" bIns="45720" rtlCol="0" anchor="t">
            <a:spAutoFit/>
          </a:bodyPr>
          <a:lstStyle/>
          <a:p>
            <a:r>
              <a:rPr lang="nb-NO" sz="1600">
                <a:latin typeface="Calibri"/>
                <a:cs typeface="Times New Roman"/>
              </a:rPr>
              <a:t>For å lykkes med prosjekter og utviklingsarbeid, må arbeidet alltid forankres hos ledere i alle involverte tjenester og nivåer. Det er derfor viktig å sikre god lederforankring helt fra starten av prosjektperioden. </a:t>
            </a:r>
            <a:endParaRPr lang="nb-NO" sz="1600">
              <a:latin typeface="Calibri" panose="020F0502020204030204" pitchFamily="34" charset="0"/>
              <a:cs typeface="Times New Roman" panose="02020603050405020304" pitchFamily="18" charset="0"/>
            </a:endParaRPr>
          </a:p>
          <a:p>
            <a:endParaRPr lang="nb-NO" sz="1600">
              <a:effectLst/>
              <a:ea typeface="Times New Roman" panose="02020603050405020304" pitchFamily="18" charset="0"/>
              <a:cs typeface="Times New Roman" panose="02020603050405020304" pitchFamily="18" charset="0"/>
            </a:endParaRPr>
          </a:p>
          <a:p>
            <a:endParaRPr lang="nb-NO" sz="1050">
              <a:cs typeface="Arial" panose="020B0604020202020204" pitchFamily="34" charset="0"/>
            </a:endParaRP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cs typeface="Calibri"/>
              </a:rPr>
              <a:t>Involvere ledere underveis</a:t>
            </a:r>
          </a:p>
        </p:txBody>
      </p:sp>
      <p:cxnSp>
        <p:nvCxnSpPr>
          <p:cNvPr id="11" name="Straight Connector 10">
            <a:extLst>
              <a:ext uri="{FF2B5EF4-FFF2-40B4-BE49-F238E27FC236}">
                <a16:creationId xmlns:a16="http://schemas.microsoft.com/office/drawing/2014/main" id="{AC4A81A5-40EC-3AE1-E02C-0574254B78A7}"/>
              </a:ext>
            </a:extLst>
          </p:cNvPr>
          <p:cNvCxnSpPr>
            <a:cxnSpLocks/>
            <a:stCxn id="12" idx="1"/>
            <a:endCxn id="16" idx="1"/>
          </p:cNvCxnSpPr>
          <p:nvPr/>
        </p:nvCxnSpPr>
        <p:spPr>
          <a:xfrm flipV="1">
            <a:off x="1673372" y="412778"/>
            <a:ext cx="8283171" cy="2"/>
          </a:xfrm>
          <a:prstGeom prst="line">
            <a:avLst/>
          </a:prstGeom>
          <a:ln/>
        </p:spPr>
        <p:style>
          <a:lnRef idx="1">
            <a:schemeClr val="dk1"/>
          </a:lnRef>
          <a:fillRef idx="0">
            <a:schemeClr val="dk1"/>
          </a:fillRef>
          <a:effectRef idx="0">
            <a:schemeClr val="dk1"/>
          </a:effectRef>
          <a:fontRef idx="minor">
            <a:schemeClr val="tx1"/>
          </a:fontRef>
        </p:style>
      </p:cxnSp>
      <p:sp>
        <p:nvSpPr>
          <p:cNvPr id="12" name="Rectangle: Rounded Corners 23">
            <a:hlinkClick r:id="" action="ppaction://noaction"/>
            <a:extLst>
              <a:ext uri="{FF2B5EF4-FFF2-40B4-BE49-F238E27FC236}">
                <a16:creationId xmlns:a16="http://schemas.microsoft.com/office/drawing/2014/main" id="{542DA769-EAF9-7C11-0822-1B1FF0622FEE}"/>
              </a:ext>
            </a:extLst>
          </p:cNvPr>
          <p:cNvSpPr/>
          <p:nvPr/>
        </p:nvSpPr>
        <p:spPr>
          <a:xfrm>
            <a:off x="1673372" y="213944"/>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Forankre prosjektet i Helsefellesskapsstrukturen</a:t>
            </a:r>
          </a:p>
        </p:txBody>
      </p:sp>
      <p:sp>
        <p:nvSpPr>
          <p:cNvPr id="13" name="Rectangle: Rounded Corners 23">
            <a:hlinkClick r:id="" action="ppaction://noaction"/>
            <a:extLst>
              <a:ext uri="{FF2B5EF4-FFF2-40B4-BE49-F238E27FC236}">
                <a16:creationId xmlns:a16="http://schemas.microsoft.com/office/drawing/2014/main" id="{9D31FB13-3256-DC06-78C5-B0D4C0767AE5}"/>
              </a:ext>
            </a:extLst>
          </p:cNvPr>
          <p:cNvSpPr/>
          <p:nvPr/>
        </p:nvSpPr>
        <p:spPr>
          <a:xfrm>
            <a:off x="3744165" y="23228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Involver brukere i prosjektet</a:t>
            </a:r>
          </a:p>
        </p:txBody>
      </p:sp>
      <p:sp>
        <p:nvSpPr>
          <p:cNvPr id="14" name="Rectangle: Rounded Corners 23">
            <a:hlinkClick r:id="" action="ppaction://noaction"/>
            <a:extLst>
              <a:ext uri="{FF2B5EF4-FFF2-40B4-BE49-F238E27FC236}">
                <a16:creationId xmlns:a16="http://schemas.microsoft.com/office/drawing/2014/main" id="{49207064-F679-2B0D-30DE-A2E209063A21}"/>
              </a:ext>
            </a:extLst>
          </p:cNvPr>
          <p:cNvSpPr/>
          <p:nvPr/>
        </p:nvSpPr>
        <p:spPr>
          <a:xfrm>
            <a:off x="5814958" y="232283"/>
            <a:ext cx="1682183" cy="397672"/>
          </a:xfrm>
          <a:prstGeom prst="roundRect">
            <a:avLst/>
          </a:prstGeom>
          <a:solidFill>
            <a:srgbClr val="C5E0B4"/>
          </a:solidFill>
          <a:ln w="19050">
            <a:solidFill>
              <a:srgbClr val="71AD47"/>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Involvere ledere underveis</a:t>
            </a:r>
          </a:p>
        </p:txBody>
      </p:sp>
      <p:sp>
        <p:nvSpPr>
          <p:cNvPr id="15" name="Rectangle: Rounded Corners 23">
            <a:hlinkClick r:id="" action="ppaction://noaction"/>
            <a:extLst>
              <a:ext uri="{FF2B5EF4-FFF2-40B4-BE49-F238E27FC236}">
                <a16:creationId xmlns:a16="http://schemas.microsoft.com/office/drawing/2014/main" id="{AFE33927-9ACA-3C47-B2CE-4C9D4E20DE8C}"/>
              </a:ext>
            </a:extLst>
          </p:cNvPr>
          <p:cNvSpPr/>
          <p:nvPr/>
        </p:nvSpPr>
        <p:spPr>
          <a:xfrm>
            <a:off x="7885751" y="21394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Opprette nettverk av ressurspersoner</a:t>
            </a:r>
          </a:p>
        </p:txBody>
      </p:sp>
      <p:sp>
        <p:nvSpPr>
          <p:cNvPr id="16" name="Rectangle: Rounded Corners 23">
            <a:hlinkClick r:id="" action="ppaction://noaction"/>
            <a:extLst>
              <a:ext uri="{FF2B5EF4-FFF2-40B4-BE49-F238E27FC236}">
                <a16:creationId xmlns:a16="http://schemas.microsoft.com/office/drawing/2014/main" id="{1FC36457-34A1-48AB-4C90-E173133DE519}"/>
              </a:ext>
            </a:extLst>
          </p:cNvPr>
          <p:cNvSpPr/>
          <p:nvPr/>
        </p:nvSpPr>
        <p:spPr>
          <a:xfrm>
            <a:off x="9956543" y="213942"/>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Være offensiv i kommunikasjonen</a:t>
            </a:r>
          </a:p>
        </p:txBody>
      </p:sp>
      <p:sp>
        <p:nvSpPr>
          <p:cNvPr id="17" name="Oval 16">
            <a:hlinkClick r:id="" action="ppaction://noaction"/>
            <a:extLst>
              <a:ext uri="{FF2B5EF4-FFF2-40B4-BE49-F238E27FC236}">
                <a16:creationId xmlns:a16="http://schemas.microsoft.com/office/drawing/2014/main" id="{4A958892-550B-2B6C-58C4-11C7689A32B1}"/>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18" name="Oval 17">
            <a:hlinkClick r:id="" action="ppaction://noaction"/>
            <a:extLst>
              <a:ext uri="{FF2B5EF4-FFF2-40B4-BE49-F238E27FC236}">
                <a16:creationId xmlns:a16="http://schemas.microsoft.com/office/drawing/2014/main" id="{1F6A3CBD-34A1-5EA0-A9D6-81F82F2CDF93}"/>
              </a:ext>
            </a:extLst>
          </p:cNvPr>
          <p:cNvSpPr/>
          <p:nvPr/>
        </p:nvSpPr>
        <p:spPr>
          <a:xfrm>
            <a:off x="243414" y="2377762"/>
            <a:ext cx="1123343" cy="1039833"/>
          </a:xfrm>
          <a:prstGeom prst="ellipse">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Forankre og kommunisere</a:t>
            </a:r>
          </a:p>
        </p:txBody>
      </p:sp>
      <p:sp>
        <p:nvSpPr>
          <p:cNvPr id="19" name="Oval 18">
            <a:hlinkClick r:id="" action="ppaction://noaction"/>
            <a:extLst>
              <a:ext uri="{FF2B5EF4-FFF2-40B4-BE49-F238E27FC236}">
                <a16:creationId xmlns:a16="http://schemas.microsoft.com/office/drawing/2014/main" id="{8E0C43ED-57F4-1ECF-80E7-D6C29F9F15B5}"/>
              </a:ext>
            </a:extLst>
          </p:cNvPr>
          <p:cNvSpPr/>
          <p:nvPr/>
        </p:nvSpPr>
        <p:spPr>
          <a:xfrm>
            <a:off x="243413" y="538435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20" name="Oval 19">
            <a:hlinkClick r:id="" action="ppaction://noaction"/>
            <a:extLst>
              <a:ext uri="{FF2B5EF4-FFF2-40B4-BE49-F238E27FC236}">
                <a16:creationId xmlns:a16="http://schemas.microsoft.com/office/drawing/2014/main" id="{1FD70652-4B30-EC62-F388-E8725350897F}"/>
              </a:ext>
            </a:extLst>
          </p:cNvPr>
          <p:cNvSpPr/>
          <p:nvPr/>
        </p:nvSpPr>
        <p:spPr>
          <a:xfrm>
            <a:off x="243413" y="388105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sp>
        <p:nvSpPr>
          <p:cNvPr id="22" name="Rectangle 21">
            <a:extLst>
              <a:ext uri="{FF2B5EF4-FFF2-40B4-BE49-F238E27FC236}">
                <a16:creationId xmlns:a16="http://schemas.microsoft.com/office/drawing/2014/main" id="{9A65688E-5034-965A-EE95-B3658693EC2D}"/>
              </a:ext>
            </a:extLst>
          </p:cNvPr>
          <p:cNvSpPr/>
          <p:nvPr/>
        </p:nvSpPr>
        <p:spPr>
          <a:xfrm>
            <a:off x="7120367" y="2084781"/>
            <a:ext cx="4515217" cy="2077200"/>
          </a:xfrm>
          <a:prstGeom prst="rect">
            <a:avLst/>
          </a:prstGeom>
          <a:solidFill>
            <a:srgbClr val="D0F0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rPr>
              <a:t>Tips og råd</a:t>
            </a:r>
            <a:endParaRPr lang="nb-NO" sz="1000" dirty="0">
              <a:solidFill>
                <a:schemeClr val="tx1"/>
              </a:solidFill>
              <a:latin typeface="Calibri" panose="020F0502020204030204"/>
              <a:ea typeface="Calibri"/>
              <a:cs typeface="Calibri"/>
            </a:endParaRPr>
          </a:p>
          <a:p>
            <a:pPr marL="171450" indent="-171450">
              <a:spcBef>
                <a:spcPct val="20000"/>
              </a:spcBef>
              <a:buFont typeface="Arial"/>
              <a:buChar char="•"/>
              <a:defRPr/>
            </a:pPr>
            <a:r>
              <a:rPr kumimoji="0" lang="nb-NO" sz="1000" b="0" i="0" u="none" strike="noStrike" kern="1200" cap="none" spc="0" normalizeH="0" baseline="0" noProof="0" dirty="0">
                <a:ln>
                  <a:noFill/>
                </a:ln>
                <a:solidFill>
                  <a:schemeClr val="tx1"/>
                </a:solidFill>
                <a:effectLst/>
                <a:uLnTx/>
                <a:uFillTx/>
                <a:latin typeface="Calibri" panose="020F0502020204030204"/>
                <a:ea typeface="Calibri"/>
                <a:cs typeface="Calibri"/>
              </a:rPr>
              <a:t>Helse Møre og Romsdal arrangerte et </a:t>
            </a:r>
            <a:r>
              <a:rPr kumimoji="0" lang="nb-NO" sz="1000" b="0" i="0" u="none" strike="noStrike" kern="1200" cap="none" spc="0" normalizeH="0" baseline="0" noProof="0" dirty="0" err="1">
                <a:ln>
                  <a:noFill/>
                </a:ln>
                <a:solidFill>
                  <a:schemeClr val="tx1"/>
                </a:solidFill>
                <a:effectLst/>
                <a:uLnTx/>
                <a:uFillTx/>
                <a:latin typeface="Calibri" panose="020F0502020204030204"/>
                <a:ea typeface="Calibri"/>
                <a:cs typeface="Calibri"/>
              </a:rPr>
              <a:t>lanseringswebinar</a:t>
            </a:r>
            <a:r>
              <a:rPr kumimoji="0" lang="nb-NO" sz="1000" b="0" i="0" u="none" strike="noStrike" kern="1200" cap="none" spc="0" normalizeH="0" baseline="0" noProof="0" dirty="0">
                <a:ln>
                  <a:noFill/>
                </a:ln>
                <a:solidFill>
                  <a:schemeClr val="tx1"/>
                </a:solidFill>
                <a:effectLst/>
                <a:uLnTx/>
                <a:uFillTx/>
                <a:latin typeface="Calibri" panose="020F0502020204030204"/>
                <a:ea typeface="Calibri"/>
                <a:cs typeface="Calibri"/>
              </a:rPr>
              <a:t> for å sikre</a:t>
            </a:r>
            <a:br>
              <a:rPr lang="nb-NO" sz="1000" b="0" i="0" u="none" strike="noStrike" kern="1200" cap="none" spc="0" normalizeH="0" baseline="0" noProof="0" dirty="0">
                <a:ln>
                  <a:noFill/>
                </a:ln>
                <a:effectLst/>
                <a:uLnTx/>
                <a:uFillTx/>
                <a:latin typeface="Calibri"/>
                <a:ea typeface="Calibri" panose="020F0502020204030204" pitchFamily="34" charset="0"/>
                <a:cs typeface="Calibri"/>
              </a:rPr>
            </a:br>
            <a:r>
              <a:rPr kumimoji="0" lang="nb-NO" sz="1000" b="0" i="0" u="none" strike="noStrike" kern="1200" cap="none" spc="0" normalizeH="0" baseline="0" noProof="0" dirty="0">
                <a:ln>
                  <a:noFill/>
                </a:ln>
                <a:solidFill>
                  <a:schemeClr val="tx1"/>
                </a:solidFill>
                <a:effectLst/>
                <a:uLnTx/>
                <a:uFillTx/>
                <a:latin typeface="Calibri" panose="020F0502020204030204"/>
                <a:ea typeface="Calibri"/>
                <a:cs typeface="Calibri"/>
              </a:rPr>
              <a:t>forankring hos kommunalsjefer og ledere på alle nivå i de ulike tjenestene som arbeider med barn og unge og psykisk helse i kommuner, Helse Møre og Romsdal, Statsforvalter og brukerorganisasjoner.</a:t>
            </a:r>
            <a:r>
              <a:rPr lang="nb-NO" sz="1000" dirty="0">
                <a:solidFill>
                  <a:schemeClr val="tx1"/>
                </a:solidFill>
                <a:latin typeface="Calibri" panose="020F0502020204030204"/>
                <a:ea typeface="Calibri"/>
                <a:cs typeface="Calibri"/>
              </a:rPr>
              <a:t> </a:t>
            </a:r>
            <a:endParaRPr lang="en-NO" sz="1000" dirty="0">
              <a:solidFill>
                <a:schemeClr val="tx1"/>
              </a:solidFill>
              <a:latin typeface="Calibri" panose="020F0502020204030204"/>
              <a:ea typeface="Calibri"/>
              <a:cs typeface="Times New Roman"/>
            </a:endParaRPr>
          </a:p>
          <a:p>
            <a:pPr marL="171450" indent="-171450">
              <a:spcBef>
                <a:spcPct val="20000"/>
              </a:spcBef>
              <a:buFont typeface="Arial"/>
              <a:buChar char="•"/>
              <a:defRPr/>
            </a:pPr>
            <a:r>
              <a:rPr lang="nb-NO" sz="1000" dirty="0">
                <a:solidFill>
                  <a:schemeClr val="tx1"/>
                </a:solidFill>
                <a:latin typeface="Calibri" panose="020F0502020204030204"/>
                <a:ea typeface="Calibri"/>
                <a:cs typeface="Calibri"/>
              </a:rPr>
              <a:t>Møre og Romsdal inviterte også til nytt lederseminar når prosjektet var kommet i gang og man ønsket å forankre videre implementering i ledelsen i alle kommuner. </a:t>
            </a:r>
            <a:endParaRPr lang="en-NO" sz="1000" b="0" i="0" u="none" strike="noStrike" kern="1200" cap="none" spc="0" normalizeH="0" baseline="0" noProof="0" dirty="0">
              <a:ln>
                <a:noFill/>
              </a:ln>
              <a:solidFill>
                <a:schemeClr val="tx1"/>
              </a:solidFill>
              <a:effectLst/>
              <a:uLnTx/>
              <a:uFillTx/>
              <a:latin typeface="Calibri"/>
              <a:ea typeface="Calibri"/>
              <a:cs typeface="Times New Roman"/>
            </a:endParaRPr>
          </a:p>
          <a:p>
            <a:pPr marL="171450" marR="0" lvl="0" indent="-171450" algn="l" defTabSz="914400" rtl="0" eaLnBrk="1" fontAlgn="auto" latinLnBrk="0" hangingPunct="1">
              <a:lnSpc>
                <a:spcPct val="100000"/>
              </a:lnSpc>
              <a:spcBef>
                <a:spcPct val="20000"/>
              </a:spcBef>
              <a:spcAft>
                <a:spcPts val="0"/>
              </a:spcAft>
              <a:buClrTx/>
              <a:buSzTx/>
              <a:buFont typeface="Arial,Sans-Serif"/>
              <a:buChar char="•"/>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R="0" lvl="0" algn="l" defTabSz="914400" rtl="0" eaLnBrk="1" fontAlgn="auto" latinLnBrk="0" hangingPunct="1">
              <a:lnSpc>
                <a:spcPct val="100000"/>
              </a:lnSpc>
              <a:spcBef>
                <a:spcPts val="800"/>
              </a:spcBef>
              <a:spcAft>
                <a:spcPts val="0"/>
              </a:spcAft>
              <a:buClrTx/>
              <a:buSzTx/>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8" name="Oval 7">
            <a:extLst>
              <a:ext uri="{FF2B5EF4-FFF2-40B4-BE49-F238E27FC236}">
                <a16:creationId xmlns:a16="http://schemas.microsoft.com/office/drawing/2014/main" id="{2CACD7DE-D694-2303-6E29-27E18C690837}"/>
              </a:ext>
            </a:extLst>
          </p:cNvPr>
          <p:cNvSpPr/>
          <p:nvPr/>
        </p:nvSpPr>
        <p:spPr>
          <a:xfrm>
            <a:off x="11280690" y="4392621"/>
            <a:ext cx="611698" cy="611999"/>
          </a:xfrm>
          <a:prstGeom prst="ellipse">
            <a:avLst/>
          </a:prstGeom>
          <a:solidFill>
            <a:srgbClr val="C5E0B4"/>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1" name="Graphic 20" descr="Wrench with solid fill">
            <a:extLst>
              <a:ext uri="{FF2B5EF4-FFF2-40B4-BE49-F238E27FC236}">
                <a16:creationId xmlns:a16="http://schemas.microsoft.com/office/drawing/2014/main" id="{EA4B22AA-2E0A-07CF-4FAC-E740AF6372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031765">
            <a:off x="11424539" y="4536620"/>
            <a:ext cx="324000" cy="324000"/>
          </a:xfrm>
          <a:prstGeom prst="rect">
            <a:avLst/>
          </a:prstGeom>
        </p:spPr>
      </p:pic>
      <p:sp>
        <p:nvSpPr>
          <p:cNvPr id="23" name="Oval 22">
            <a:extLst>
              <a:ext uri="{FF2B5EF4-FFF2-40B4-BE49-F238E27FC236}">
                <a16:creationId xmlns:a16="http://schemas.microsoft.com/office/drawing/2014/main" id="{9C4BB13F-69A8-9068-21C8-1D24425AFF44}"/>
              </a:ext>
            </a:extLst>
          </p:cNvPr>
          <p:cNvSpPr/>
          <p:nvPr/>
        </p:nvSpPr>
        <p:spPr>
          <a:xfrm>
            <a:off x="11280690" y="2090624"/>
            <a:ext cx="611698" cy="611999"/>
          </a:xfrm>
          <a:prstGeom prst="ellipse">
            <a:avLst/>
          </a:prstGeom>
          <a:solidFill>
            <a:srgbClr val="D0F0C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4" name="Graphic 23" descr="Lights On with solid fill">
            <a:extLst>
              <a:ext uri="{FF2B5EF4-FFF2-40B4-BE49-F238E27FC236}">
                <a16:creationId xmlns:a16="http://schemas.microsoft.com/office/drawing/2014/main" id="{3E82CC51-0937-3A7F-84C1-2386C4FF52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71068" y="2180623"/>
            <a:ext cx="432000" cy="432000"/>
          </a:xfrm>
          <a:prstGeom prst="rect">
            <a:avLst/>
          </a:prstGeom>
        </p:spPr>
      </p:pic>
      <p:sp>
        <p:nvSpPr>
          <p:cNvPr id="25" name="Oval 24">
            <a:extLst>
              <a:ext uri="{FF2B5EF4-FFF2-40B4-BE49-F238E27FC236}">
                <a16:creationId xmlns:a16="http://schemas.microsoft.com/office/drawing/2014/main" id="{DA9FBF19-4D71-1C33-605D-23C3ADC56253}"/>
              </a:ext>
            </a:extLst>
          </p:cNvPr>
          <p:cNvSpPr/>
          <p:nvPr/>
        </p:nvSpPr>
        <p:spPr>
          <a:xfrm>
            <a:off x="6216371" y="2084781"/>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6" name="Graphic 25" descr="Clipboard Partially Checked with solid fill">
            <a:extLst>
              <a:ext uri="{FF2B5EF4-FFF2-40B4-BE49-F238E27FC236}">
                <a16:creationId xmlns:a16="http://schemas.microsoft.com/office/drawing/2014/main" id="{4F7E0C4B-C448-51BB-558F-D4A890ACE6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6220" y="2174780"/>
            <a:ext cx="432000" cy="432000"/>
          </a:xfrm>
          <a:prstGeom prst="rect">
            <a:avLst/>
          </a:prstGeom>
        </p:spPr>
      </p:pic>
    </p:spTree>
    <p:extLst>
      <p:ext uri="{BB962C8B-B14F-4D97-AF65-F5344CB8AC3E}">
        <p14:creationId xmlns:p14="http://schemas.microsoft.com/office/powerpoint/2010/main" val="3876017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9D8FC6F-2016-4805-273B-829C82C9A18F}"/>
              </a:ext>
            </a:extLst>
          </p:cNvPr>
          <p:cNvSpPr/>
          <p:nvPr/>
        </p:nvSpPr>
        <p:spPr>
          <a:xfrm>
            <a:off x="7120368" y="2084818"/>
            <a:ext cx="4517999" cy="2077200"/>
          </a:xfrm>
          <a:prstGeom prst="rect">
            <a:avLst/>
          </a:prstGeom>
          <a:solidFill>
            <a:srgbClr val="D0F0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rPr>
              <a:t>Tips og råd</a:t>
            </a:r>
          </a:p>
          <a:p>
            <a:pPr marL="171450" indent="-171450">
              <a:spcBef>
                <a:spcPts val="800"/>
              </a:spcBef>
              <a:buFont typeface="Arial,Sans-Serif"/>
              <a:buChar char="•"/>
              <a:defRPr/>
            </a:pPr>
            <a:r>
              <a:rPr kumimoji="0" lang="nb-NO" sz="1000" b="0" i="0" u="none" strike="noStrike" kern="1200" cap="none" spc="0" normalizeH="0" baseline="0" noProof="0" dirty="0">
                <a:ln>
                  <a:noFill/>
                </a:ln>
                <a:solidFill>
                  <a:schemeClr val="tx1"/>
                </a:solidFill>
                <a:effectLst/>
                <a:uLnTx/>
                <a:uFillTx/>
                <a:latin typeface="Calibri" panose="020F0502020204030204"/>
                <a:ea typeface="+mn-ea"/>
                <a:cs typeface="Calibri"/>
              </a:rPr>
              <a:t>I Møre og Romsdal har man valgt å ha lokale nettverksmøter med kontaktpersoner for BUP og alle kommunene tilhørende den lokale </a:t>
            </a:r>
            <a:r>
              <a:rPr kumimoji="0" lang="nb-NO" sz="1000" b="0" i="0" u="none" strike="noStrike" kern="1200" cap="none" spc="0" normalizeH="0" baseline="0" noProof="0" dirty="0" err="1">
                <a:ln>
                  <a:noFill/>
                </a:ln>
                <a:solidFill>
                  <a:schemeClr val="tx1"/>
                </a:solidFill>
                <a:effectLst/>
                <a:uLnTx/>
                <a:uFillTx/>
                <a:latin typeface="Calibri" panose="020F0502020204030204"/>
                <a:ea typeface="+mn-ea"/>
                <a:cs typeface="Calibri"/>
              </a:rPr>
              <a:t>BUPen</a:t>
            </a:r>
            <a:r>
              <a:rPr kumimoji="0" lang="nb-NO" sz="1000" b="0" i="0" u="none" strike="noStrike" kern="1200" cap="none" spc="0" normalizeH="0" baseline="0" noProof="0" dirty="0">
                <a:ln>
                  <a:noFill/>
                </a:ln>
                <a:solidFill>
                  <a:schemeClr val="tx1"/>
                </a:solidFill>
                <a:effectLst/>
                <a:uLnTx/>
                <a:uFillTx/>
                <a:latin typeface="Calibri" panose="020F0502020204030204"/>
                <a:ea typeface="+mn-ea"/>
                <a:cs typeface="Calibri"/>
              </a:rPr>
              <a:t>. Dette har sikret god forankring av prosjektet underveis i prosjektperioden.</a:t>
            </a:r>
            <a:endParaRPr lang="nb-NO" dirty="0">
              <a:solidFill>
                <a:schemeClr val="tx1"/>
              </a:solidFill>
              <a:latin typeface="Calibri" panose="020F0502020204030204"/>
              <a:cs typeface="Calibri"/>
            </a:endParaRPr>
          </a:p>
          <a:p>
            <a:pPr marL="171450" indent="-171450">
              <a:spcBef>
                <a:spcPts val="800"/>
              </a:spcBef>
              <a:buFont typeface="Arial,Sans-Serif"/>
              <a:buChar char="•"/>
              <a:defRPr/>
            </a:pPr>
            <a:r>
              <a:rPr lang="nb-NO" sz="1000" dirty="0">
                <a:solidFill>
                  <a:schemeClr val="tx1"/>
                </a:solidFill>
                <a:latin typeface="Calibri" panose="020F0502020204030204"/>
                <a:cs typeface="Calibri"/>
              </a:rPr>
              <a:t>I Helse Fonna hadde vi ikke et tilsvarende nettverk i prosjektperioden,  men valgte å heller benytte eksisterende nettverk, eksempelvis nettverk for BTI prosjektledere. Underveis i implementeringsperioden er det kommet frem et tydelig behov for å etablere et nettverk av ressurspersoner. Disse vil få et særlig ansvar for implementering i egen kommune og vil bidra i videre forvaltning av det faglige innholdet.</a:t>
            </a:r>
            <a:endParaRPr lang="nb-NO" sz="1000" b="0" i="0" u="none" strike="noStrike" kern="1200" cap="none" spc="0" normalizeH="0" baseline="0" noProof="0" dirty="0">
              <a:ln>
                <a:noFill/>
              </a:ln>
              <a:solidFill>
                <a:schemeClr val="tx1"/>
              </a:solidFill>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800"/>
              </a:spcBef>
              <a:spcAft>
                <a:spcPts val="0"/>
              </a:spcAft>
              <a:buClrTx/>
              <a:buSzTx/>
              <a:buFont typeface="Arial,Sans-Serif"/>
              <a:buChar char="•"/>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800"/>
              </a:spcBef>
              <a:spcAft>
                <a:spcPts val="0"/>
              </a:spcAft>
              <a:buClrTx/>
              <a:buSzTx/>
              <a:buFont typeface="Arial,Sans-Serif"/>
              <a:buChar char="•"/>
              <a:tabLst/>
              <a:defRPr/>
            </a:pPr>
            <a:endParaRPr lang="nb-NO" sz="1000" i="0" u="none" strike="noStrike" kern="1200" cap="none" spc="0" normalizeH="0" baseline="0" noProof="0" dirty="0">
              <a:ln>
                <a:noFill/>
              </a:ln>
              <a:solidFill>
                <a:prstClr val="black"/>
              </a:solidFill>
              <a:effectLst/>
              <a:uLnTx/>
              <a:uFillTx/>
              <a:latin typeface="Calibri" panose="020F0502020204030204"/>
              <a:cs typeface="Calibri"/>
            </a:endParaRPr>
          </a:p>
          <a:p>
            <a:pPr>
              <a:spcBef>
                <a:spcPts val="800"/>
              </a:spcBef>
              <a:defRPr/>
            </a:pPr>
            <a:endParaRPr lang="nb-NO" sz="1200" b="1" dirty="0">
              <a:solidFill>
                <a:prstClr val="black"/>
              </a:solidFill>
              <a:latin typeface="Calibri" panose="020F0502020204030204"/>
              <a:cs typeface="Arial" panose="020B0604020202020204" pitchFamily="34" charset="0"/>
            </a:endParaRPr>
          </a:p>
        </p:txBody>
      </p:sp>
      <p:sp>
        <p:nvSpPr>
          <p:cNvPr id="37" name="Rectangle 36">
            <a:extLst>
              <a:ext uri="{FF2B5EF4-FFF2-40B4-BE49-F238E27FC236}">
                <a16:creationId xmlns:a16="http://schemas.microsoft.com/office/drawing/2014/main" id="{9AFD5E13-B60D-5FE4-0696-7D4EBF452305}"/>
              </a:ext>
            </a:extLst>
          </p:cNvPr>
          <p:cNvSpPr/>
          <p:nvPr/>
        </p:nvSpPr>
        <p:spPr>
          <a:xfrm>
            <a:off x="1672010" y="2084818"/>
            <a:ext cx="4928400" cy="4464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spcBef>
                <a:spcPts val="800"/>
              </a:spcBef>
              <a:defRPr/>
            </a:pPr>
            <a:r>
              <a:rPr lang="nb-NO" sz="1200" b="1" dirty="0">
                <a:solidFill>
                  <a:schemeClr val="tx1"/>
                </a:solidFill>
                <a:latin typeface="Calibri" panose="020F0502020204030204"/>
                <a:cs typeface="Arial"/>
              </a:rPr>
              <a:t>Hvordan etablere nettverk?</a:t>
            </a:r>
            <a:endPar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schemeClr val="tx1"/>
                </a:solidFill>
                <a:effectLst/>
                <a:uLnTx/>
                <a:uFillTx/>
                <a:latin typeface="Calibri" panose="020F0502020204030204"/>
                <a:ea typeface="Calibri"/>
                <a:cs typeface="Times New Roman"/>
              </a:rPr>
              <a:t>Det kan være krevende å få til en god forankring av prosjektet i alle </a:t>
            </a:r>
            <a:br>
              <a:rPr lang="nb-NO" sz="1100" b="0" i="0" u="none" strike="noStrike" kern="1200" cap="none" spc="0" normalizeH="0" baseline="0" noProof="0" dirty="0">
                <a:ln>
                  <a:noFill/>
                </a:ln>
                <a:effectLst/>
                <a:uLnTx/>
                <a:uFillTx/>
                <a:latin typeface="Calibri" panose="020F0502020204030204"/>
                <a:ea typeface="Calibri" panose="020F0502020204030204" pitchFamily="34" charset="0"/>
                <a:cs typeface="Times New Roman" panose="02020603050405020304" pitchFamily="18" charset="0"/>
              </a:rPr>
            </a:br>
            <a:r>
              <a:rPr kumimoji="0" lang="nb-NO" sz="1100" b="0" i="0" u="none" strike="noStrike" kern="1200" cap="none" spc="0" normalizeH="0" baseline="0" noProof="0" dirty="0">
                <a:ln>
                  <a:noFill/>
                </a:ln>
                <a:solidFill>
                  <a:schemeClr val="tx1"/>
                </a:solidFill>
                <a:effectLst/>
                <a:uLnTx/>
                <a:uFillTx/>
                <a:latin typeface="Calibri" panose="020F0502020204030204"/>
                <a:ea typeface="Calibri"/>
                <a:cs typeface="Times New Roman"/>
              </a:rPr>
              <a:t>involverte kommuner og i alle relevante tjenester i spesialisthelsetjenesten. </a:t>
            </a:r>
            <a:br>
              <a:rPr lang="nb-NO" sz="1100" b="0" i="0" u="none" strike="noStrike" kern="1200" cap="none" spc="0" normalizeH="0" baseline="0" noProof="0" dirty="0">
                <a:ln>
                  <a:noFill/>
                </a:ln>
                <a:effectLst/>
                <a:uLnTx/>
                <a:uFillTx/>
                <a:latin typeface="Calibri" panose="020F0502020204030204"/>
                <a:ea typeface="Calibri"/>
                <a:cs typeface="Times New Roman"/>
              </a:rPr>
            </a:br>
            <a:r>
              <a:rPr kumimoji="0" lang="nb-NO" sz="1100" b="0" i="0" u="none" strike="noStrike" kern="1200" cap="none" spc="0" normalizeH="0" baseline="0" noProof="0" dirty="0">
                <a:ln>
                  <a:noFill/>
                </a:ln>
                <a:solidFill>
                  <a:schemeClr val="tx1"/>
                </a:solidFill>
                <a:effectLst/>
                <a:uLnTx/>
                <a:uFillTx/>
                <a:latin typeface="Calibri" panose="020F0502020204030204"/>
                <a:ea typeface="Calibri"/>
                <a:cs typeface="Times New Roman"/>
              </a:rPr>
              <a:t>Et godt råd er å etablere et nettverk med en eller to ressurspersoner fra hver kommune og avdeling i sykehuset som kan være ambassadører for prosjektet. </a:t>
            </a:r>
            <a:endParaRPr lang="nb-NO" sz="1100" b="0" i="0" u="none" strike="noStrike" kern="1200" cap="none" spc="0" normalizeH="0" baseline="0" noProof="0" dirty="0">
              <a:ln>
                <a:noFill/>
              </a:ln>
              <a:solidFill>
                <a:schemeClr val="tx1"/>
              </a:solidFill>
              <a:effectLst/>
              <a:uLnTx/>
              <a:uFillTx/>
              <a:latin typeface="Calibri" panose="020F0502020204030204"/>
              <a:ea typeface="Calibri"/>
              <a:cs typeface="Times New Roman" panose="02020603050405020304" pitchFamily="18" charset="0"/>
            </a:endParaRPr>
          </a:p>
          <a:p>
            <a:pPr>
              <a:spcBef>
                <a:spcPts val="800"/>
              </a:spcBef>
              <a:defRPr/>
            </a:pPr>
            <a:r>
              <a:rPr kumimoji="0" lang="nb-NO" sz="1100" b="0" i="0" u="none" strike="noStrike" kern="1200" cap="none" spc="0" normalizeH="0" baseline="0" noProof="0" dirty="0">
                <a:ln>
                  <a:noFill/>
                </a:ln>
                <a:solidFill>
                  <a:schemeClr val="tx1"/>
                </a:solidFill>
                <a:effectLst/>
                <a:uLnTx/>
                <a:uFillTx/>
                <a:latin typeface="Calibri" panose="020F0502020204030204"/>
                <a:ea typeface="Calibri"/>
                <a:cs typeface="Times New Roman"/>
              </a:rPr>
              <a:t>For å opprettholde forankring bør man involvere ressurspersonene aktivt gjennom hele prosjektperioden.</a:t>
            </a:r>
            <a:r>
              <a:rPr lang="nb-NO" sz="1100" dirty="0">
                <a:solidFill>
                  <a:schemeClr val="tx1"/>
                </a:solidFill>
                <a:latin typeface="Calibri" panose="020F0502020204030204"/>
                <a:ea typeface="Calibri"/>
                <a:cs typeface="Times New Roman"/>
              </a:rPr>
              <a:t> En enkel måte å gjennomføre møter med ressurspersoner, er å invitere til samlinger på Teams. Da slipper man å tenke på reisevei.</a:t>
            </a:r>
            <a:br>
              <a:rPr lang="nb-NO" sz="1100" dirty="0">
                <a:latin typeface="Calibri" panose="020F0502020204030204"/>
                <a:ea typeface="Calibri"/>
                <a:cs typeface="Times New Roman"/>
              </a:rPr>
            </a:br>
            <a:br>
              <a:rPr lang="nb-NO" sz="1100" dirty="0">
                <a:latin typeface="Calibri" panose="020F0502020204030204"/>
                <a:ea typeface="Calibri"/>
                <a:cs typeface="Times New Roman"/>
              </a:rPr>
            </a:br>
            <a:r>
              <a:rPr lang="nb-NO" sz="1100" dirty="0">
                <a:solidFill>
                  <a:schemeClr val="tx1"/>
                </a:solidFill>
                <a:latin typeface="Calibri" panose="020F0502020204030204"/>
                <a:ea typeface="Calibri"/>
                <a:cs typeface="Times New Roman"/>
              </a:rPr>
              <a:t>Det er viktig at ressurspersonene i hver kommune har et tydelig mandat fra ledelsen til å både motta informasjon og sende videre innad i kommunen. Det er også klokt å etablere nettverket tidlig i prosjektperioden, slik at man rekker å ha møter med ressurspersonene før samhandlingsdagene. </a:t>
            </a:r>
            <a:endParaRPr lang="en-NO" sz="1100" b="0" i="0" u="none" strike="noStrike" kern="1200" cap="none" spc="0" normalizeH="0" baseline="0" noProof="0" dirty="0">
              <a:ln>
                <a:noFill/>
              </a:ln>
              <a:solidFill>
                <a:schemeClr val="tx1"/>
              </a:solidFill>
              <a:effectLst/>
              <a:uLnTx/>
              <a:uFillTx/>
              <a:latin typeface="Calibri"/>
              <a:ea typeface="Calibri"/>
              <a:cs typeface="Times New Roman"/>
            </a:endParaRPr>
          </a:p>
          <a:p>
            <a:pPr>
              <a:defRPr/>
            </a:pPr>
            <a:endParaRPr lang="nb-NO" sz="1100" dirty="0">
              <a:solidFill>
                <a:schemeClr val="tx1"/>
              </a:solidFill>
              <a:latin typeface="Calibri"/>
              <a:ea typeface="Calibri"/>
              <a:cs typeface="Calibri"/>
            </a:endParaRPr>
          </a:p>
          <a:p>
            <a:pPr>
              <a:defRPr/>
            </a:pPr>
            <a:r>
              <a:rPr kumimoji="0" lang="nb-NO" sz="1100" b="0" i="0" u="none" strike="noStrike" kern="1200" cap="none" spc="0" normalizeH="0" baseline="0" noProof="0" dirty="0">
                <a:ln>
                  <a:noFill/>
                </a:ln>
                <a:solidFill>
                  <a:schemeClr val="tx1"/>
                </a:solidFill>
                <a:effectLst/>
                <a:uLnTx/>
                <a:uFillTx/>
                <a:latin typeface="Calibri"/>
                <a:ea typeface="Calibri"/>
                <a:cs typeface="Calibri"/>
              </a:rPr>
              <a:t>Man bør også bruke ulike etablerte nettverk på tvers av kommunene for </a:t>
            </a:r>
            <a:r>
              <a:rPr lang="nb-NO" sz="1100" dirty="0">
                <a:solidFill>
                  <a:schemeClr val="tx1"/>
                </a:solidFill>
                <a:latin typeface="Calibri"/>
                <a:ea typeface="Calibri"/>
                <a:cs typeface="Calibri"/>
              </a:rPr>
              <a:t>å informere om prosjektet og sikre forankring</a:t>
            </a:r>
            <a:r>
              <a:rPr kumimoji="0" lang="nb-NO" sz="1100" b="0" i="0" u="none" strike="noStrike" kern="1200" cap="none" spc="0" normalizeH="0" baseline="0" noProof="0" dirty="0">
                <a:ln>
                  <a:noFill/>
                </a:ln>
                <a:solidFill>
                  <a:schemeClr val="tx1"/>
                </a:solidFill>
                <a:effectLst/>
                <a:uLnTx/>
                <a:uFillTx/>
                <a:latin typeface="Calibri"/>
                <a:ea typeface="Calibri"/>
                <a:cs typeface="Calibri"/>
              </a:rPr>
              <a:t>, som f.eks. nettverk for barnehagestyrere, skoleledere, helsestasjon og skolehelsetjeneste, PPT ledere, barnevernsledere og helseledere. </a:t>
            </a:r>
            <a:endParaRPr lang="nb-NO" sz="1100" b="0" i="0" u="none" strike="noStrike" kern="1200" cap="none" spc="0" normalizeH="0" baseline="0" noProof="0" dirty="0">
              <a:ln>
                <a:noFill/>
              </a:ln>
              <a:solidFill>
                <a:schemeClr val="tx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schemeClr val="tx1"/>
                </a:solidFill>
                <a:effectLst/>
                <a:uLnTx/>
                <a:uFillTx/>
                <a:latin typeface="Calibri"/>
                <a:ea typeface="Calibri"/>
                <a:cs typeface="Times New Roman"/>
              </a:rPr>
              <a:t>Dersom det ikke finnes tilsvarende nettverk, kan man innkalle til egne møter i prosjektet for å informere og få innspill underveis i prosjektperioden. </a:t>
            </a:r>
            <a:endParaRPr lang="nb-NO" sz="1100" b="0" i="0" u="none" strike="noStrike" kern="1200" cap="none" spc="0" normalizeH="0" baseline="0" noProof="0" dirty="0">
              <a:ln>
                <a:noFill/>
              </a:ln>
              <a:solidFill>
                <a:schemeClr val="tx1"/>
              </a:solidFill>
              <a:effectLst/>
              <a:uLnTx/>
              <a:uFillTx/>
              <a:latin typeface="Calibri"/>
              <a:ea typeface="Calibri"/>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0"/>
              </a:spcAft>
              <a:buClrTx/>
              <a:buSzTx/>
              <a:buFontTx/>
              <a:buNone/>
              <a:tabLst/>
              <a:defRPr/>
            </a:pPr>
            <a:endParaRPr lang="nb-NO" sz="1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0"/>
              </a:spcAft>
              <a:buClrTx/>
              <a:buSzTx/>
              <a:buFontTx/>
              <a:buNone/>
              <a:tabLst/>
              <a:defRPr/>
            </a:pPr>
            <a:endParaRPr lang="nb-NO" sz="1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nb-NO" sz="1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endParaRPr lang="nb-NO" sz="1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40687AC-9390-4C61-BD38-C937FBE2E6D4}"/>
              </a:ext>
            </a:extLst>
          </p:cNvPr>
          <p:cNvSpPr txBox="1"/>
          <p:nvPr/>
        </p:nvSpPr>
        <p:spPr>
          <a:xfrm>
            <a:off x="1673373" y="1236191"/>
            <a:ext cx="9954358" cy="746358"/>
          </a:xfrm>
          <a:prstGeom prst="rect">
            <a:avLst/>
          </a:prstGeom>
          <a:noFill/>
        </p:spPr>
        <p:txBody>
          <a:bodyPr wrap="square" lIns="91440" tIns="45720" rIns="91440" bIns="45720" rtlCol="0" anchor="t">
            <a:spAutoFit/>
          </a:bodyPr>
          <a:lstStyle/>
          <a:p>
            <a:r>
              <a:rPr lang="nb-NO" sz="1600">
                <a:effectLst/>
                <a:latin typeface="Calibri"/>
                <a:ea typeface="Calibri"/>
                <a:cs typeface="Times New Roman"/>
              </a:rPr>
              <a:t>For å sikre god forankring av prosjektet i alle involverte kommuner og tjenester </a:t>
            </a:r>
            <a:r>
              <a:rPr lang="nb-NO" sz="1600">
                <a:latin typeface="Calibri"/>
                <a:ea typeface="Calibri"/>
                <a:cs typeface="Times New Roman"/>
              </a:rPr>
              <a:t>bør man</a:t>
            </a:r>
            <a:r>
              <a:rPr lang="nb-NO" sz="1600">
                <a:effectLst/>
                <a:latin typeface="Calibri"/>
                <a:ea typeface="Calibri"/>
                <a:cs typeface="Times New Roman"/>
              </a:rPr>
              <a:t> opprette et nettverk av ressurspersoner.</a:t>
            </a:r>
          </a:p>
          <a:p>
            <a:endParaRPr lang="nb-NO" sz="1050">
              <a:cs typeface="Arial" panose="020B0604020202020204" pitchFamily="34" charset="0"/>
            </a:endParaRPr>
          </a:p>
        </p:txBody>
      </p:sp>
      <p:sp>
        <p:nvSpPr>
          <p:cNvPr id="27" name="TextBox 26">
            <a:extLst>
              <a:ext uri="{FF2B5EF4-FFF2-40B4-BE49-F238E27FC236}">
                <a16:creationId xmlns:a16="http://schemas.microsoft.com/office/drawing/2014/main" id="{8BA93D05-EBD9-451A-A48C-98E87FDB9672}"/>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t>Opprette nettverk av ressurspersoner</a:t>
            </a:r>
          </a:p>
        </p:txBody>
      </p:sp>
      <p:cxnSp>
        <p:nvCxnSpPr>
          <p:cNvPr id="11" name="Straight Connector 10">
            <a:extLst>
              <a:ext uri="{FF2B5EF4-FFF2-40B4-BE49-F238E27FC236}">
                <a16:creationId xmlns:a16="http://schemas.microsoft.com/office/drawing/2014/main" id="{8EBB5148-14BE-6749-62E5-F772C3567C2E}"/>
              </a:ext>
            </a:extLst>
          </p:cNvPr>
          <p:cNvCxnSpPr>
            <a:cxnSpLocks/>
            <a:stCxn id="12" idx="1"/>
            <a:endCxn id="21" idx="1"/>
          </p:cNvCxnSpPr>
          <p:nvPr/>
        </p:nvCxnSpPr>
        <p:spPr>
          <a:xfrm flipV="1">
            <a:off x="1673372" y="412778"/>
            <a:ext cx="8283171" cy="2"/>
          </a:xfrm>
          <a:prstGeom prst="line">
            <a:avLst/>
          </a:prstGeom>
          <a:ln/>
        </p:spPr>
        <p:style>
          <a:lnRef idx="1">
            <a:schemeClr val="dk1"/>
          </a:lnRef>
          <a:fillRef idx="0">
            <a:schemeClr val="dk1"/>
          </a:fillRef>
          <a:effectRef idx="0">
            <a:schemeClr val="dk1"/>
          </a:effectRef>
          <a:fontRef idx="minor">
            <a:schemeClr val="tx1"/>
          </a:fontRef>
        </p:style>
      </p:cxnSp>
      <p:sp>
        <p:nvSpPr>
          <p:cNvPr id="12" name="Rectangle: Rounded Corners 23">
            <a:hlinkClick r:id="" action="ppaction://noaction"/>
            <a:extLst>
              <a:ext uri="{FF2B5EF4-FFF2-40B4-BE49-F238E27FC236}">
                <a16:creationId xmlns:a16="http://schemas.microsoft.com/office/drawing/2014/main" id="{F01507FB-E83F-E4E0-2F51-1343E300D700}"/>
              </a:ext>
            </a:extLst>
          </p:cNvPr>
          <p:cNvSpPr/>
          <p:nvPr/>
        </p:nvSpPr>
        <p:spPr>
          <a:xfrm>
            <a:off x="1673372" y="213944"/>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Forankre prosjektet i Helsefellesskapsstrukturen</a:t>
            </a:r>
          </a:p>
        </p:txBody>
      </p:sp>
      <p:sp>
        <p:nvSpPr>
          <p:cNvPr id="16" name="Rectangle: Rounded Corners 23">
            <a:hlinkClick r:id="" action="ppaction://noaction"/>
            <a:extLst>
              <a:ext uri="{FF2B5EF4-FFF2-40B4-BE49-F238E27FC236}">
                <a16:creationId xmlns:a16="http://schemas.microsoft.com/office/drawing/2014/main" id="{0DDCCDA0-1120-0173-0819-7FCB044AB9B7}"/>
              </a:ext>
            </a:extLst>
          </p:cNvPr>
          <p:cNvSpPr/>
          <p:nvPr/>
        </p:nvSpPr>
        <p:spPr>
          <a:xfrm>
            <a:off x="3744165" y="23228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Involvere brukere i prosjektet</a:t>
            </a:r>
          </a:p>
        </p:txBody>
      </p:sp>
      <p:sp>
        <p:nvSpPr>
          <p:cNvPr id="17" name="Rectangle: Rounded Corners 23">
            <a:hlinkClick r:id="" action="ppaction://noaction"/>
            <a:extLst>
              <a:ext uri="{FF2B5EF4-FFF2-40B4-BE49-F238E27FC236}">
                <a16:creationId xmlns:a16="http://schemas.microsoft.com/office/drawing/2014/main" id="{07CA7CC6-08C2-010F-CB65-347A7306FF5F}"/>
              </a:ext>
            </a:extLst>
          </p:cNvPr>
          <p:cNvSpPr/>
          <p:nvPr/>
        </p:nvSpPr>
        <p:spPr>
          <a:xfrm>
            <a:off x="5814958" y="23228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Involvere ledere underveis</a:t>
            </a:r>
          </a:p>
        </p:txBody>
      </p:sp>
      <p:sp>
        <p:nvSpPr>
          <p:cNvPr id="20" name="Rectangle: Rounded Corners 23">
            <a:hlinkClick r:id="" action="ppaction://noaction"/>
            <a:extLst>
              <a:ext uri="{FF2B5EF4-FFF2-40B4-BE49-F238E27FC236}">
                <a16:creationId xmlns:a16="http://schemas.microsoft.com/office/drawing/2014/main" id="{C19CF66C-FB80-3C85-EDCF-D230698BB94F}"/>
              </a:ext>
            </a:extLst>
          </p:cNvPr>
          <p:cNvSpPr/>
          <p:nvPr/>
        </p:nvSpPr>
        <p:spPr>
          <a:xfrm>
            <a:off x="7885751" y="213943"/>
            <a:ext cx="1682183" cy="397672"/>
          </a:xfrm>
          <a:prstGeom prst="roundRect">
            <a:avLst/>
          </a:prstGeom>
          <a:solidFill>
            <a:srgbClr val="C5E0B4"/>
          </a:solidFill>
          <a:ln w="19050">
            <a:solidFill>
              <a:srgbClr val="71AD47"/>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Opprette nettverk av ressurspersoner</a:t>
            </a:r>
          </a:p>
        </p:txBody>
      </p:sp>
      <p:sp>
        <p:nvSpPr>
          <p:cNvPr id="21" name="Rectangle: Rounded Corners 23">
            <a:hlinkClick r:id="" action="ppaction://noaction"/>
            <a:extLst>
              <a:ext uri="{FF2B5EF4-FFF2-40B4-BE49-F238E27FC236}">
                <a16:creationId xmlns:a16="http://schemas.microsoft.com/office/drawing/2014/main" id="{FB4224A2-A057-2D2A-C020-5C03DB98A398}"/>
              </a:ext>
            </a:extLst>
          </p:cNvPr>
          <p:cNvSpPr/>
          <p:nvPr/>
        </p:nvSpPr>
        <p:spPr>
          <a:xfrm>
            <a:off x="9956543" y="213942"/>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Være offensiv i kommunikasjonen</a:t>
            </a:r>
          </a:p>
        </p:txBody>
      </p:sp>
      <p:sp>
        <p:nvSpPr>
          <p:cNvPr id="22" name="Oval 21">
            <a:hlinkClick r:id="" action="ppaction://noaction"/>
            <a:extLst>
              <a:ext uri="{FF2B5EF4-FFF2-40B4-BE49-F238E27FC236}">
                <a16:creationId xmlns:a16="http://schemas.microsoft.com/office/drawing/2014/main" id="{8B158130-28E5-8FF1-A5A6-C8C2BD7447F6}"/>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28" name="Oval 27">
            <a:hlinkClick r:id="" action="ppaction://noaction"/>
            <a:extLst>
              <a:ext uri="{FF2B5EF4-FFF2-40B4-BE49-F238E27FC236}">
                <a16:creationId xmlns:a16="http://schemas.microsoft.com/office/drawing/2014/main" id="{56DB63A5-F8CE-8CAE-75D7-AA5EC1CB9F09}"/>
              </a:ext>
            </a:extLst>
          </p:cNvPr>
          <p:cNvSpPr/>
          <p:nvPr/>
        </p:nvSpPr>
        <p:spPr>
          <a:xfrm>
            <a:off x="243414" y="2377762"/>
            <a:ext cx="1123343" cy="1039833"/>
          </a:xfrm>
          <a:prstGeom prst="ellipse">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Forankre og kommunisere</a:t>
            </a:r>
          </a:p>
        </p:txBody>
      </p:sp>
      <p:sp>
        <p:nvSpPr>
          <p:cNvPr id="29" name="Oval 28">
            <a:hlinkClick r:id="" action="ppaction://noaction"/>
            <a:extLst>
              <a:ext uri="{FF2B5EF4-FFF2-40B4-BE49-F238E27FC236}">
                <a16:creationId xmlns:a16="http://schemas.microsoft.com/office/drawing/2014/main" id="{B69F9C57-82D0-EC30-8D28-47D0723A39BC}"/>
              </a:ext>
            </a:extLst>
          </p:cNvPr>
          <p:cNvSpPr/>
          <p:nvPr/>
        </p:nvSpPr>
        <p:spPr>
          <a:xfrm>
            <a:off x="243413" y="538435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30" name="Oval 29">
            <a:hlinkClick r:id="" action="ppaction://noaction"/>
            <a:extLst>
              <a:ext uri="{FF2B5EF4-FFF2-40B4-BE49-F238E27FC236}">
                <a16:creationId xmlns:a16="http://schemas.microsoft.com/office/drawing/2014/main" id="{F9A1F277-6E7F-3DD1-9BA6-03CF4BBC2719}"/>
              </a:ext>
            </a:extLst>
          </p:cNvPr>
          <p:cNvSpPr/>
          <p:nvPr/>
        </p:nvSpPr>
        <p:spPr>
          <a:xfrm>
            <a:off x="243413" y="388105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pic>
        <p:nvPicPr>
          <p:cNvPr id="8" name="Bilde 8" descr="Et bilde som inneholder gulv, leke&#10;&#10;Automatisk generert beskrivelse">
            <a:extLst>
              <a:ext uri="{FF2B5EF4-FFF2-40B4-BE49-F238E27FC236}">
                <a16:creationId xmlns:a16="http://schemas.microsoft.com/office/drawing/2014/main" id="{7CA6B439-E4C5-4D7D-DDBA-DC42C0D65D54}"/>
              </a:ext>
            </a:extLst>
          </p:cNvPr>
          <p:cNvPicPr>
            <a:picLocks noChangeAspect="1"/>
          </p:cNvPicPr>
          <p:nvPr/>
        </p:nvPicPr>
        <p:blipFill rotWithShape="1">
          <a:blip r:embed="rId3"/>
          <a:srcRect l="4336" t="15314" b="5351"/>
          <a:stretch/>
        </p:blipFill>
        <p:spPr>
          <a:xfrm>
            <a:off x="7304535" y="4264287"/>
            <a:ext cx="4149664" cy="2284531"/>
          </a:xfrm>
          <a:prstGeom prst="rect">
            <a:avLst/>
          </a:prstGeom>
        </p:spPr>
      </p:pic>
      <p:sp>
        <p:nvSpPr>
          <p:cNvPr id="15" name="Oval 14">
            <a:extLst>
              <a:ext uri="{FF2B5EF4-FFF2-40B4-BE49-F238E27FC236}">
                <a16:creationId xmlns:a16="http://schemas.microsoft.com/office/drawing/2014/main" id="{BEAB9414-2AC8-982B-7B33-9C93C784A336}"/>
              </a:ext>
            </a:extLst>
          </p:cNvPr>
          <p:cNvSpPr/>
          <p:nvPr/>
        </p:nvSpPr>
        <p:spPr>
          <a:xfrm>
            <a:off x="11280690" y="2090624"/>
            <a:ext cx="611698" cy="611999"/>
          </a:xfrm>
          <a:prstGeom prst="ellipse">
            <a:avLst/>
          </a:prstGeom>
          <a:solidFill>
            <a:srgbClr val="D0F0C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8" name="Graphic 17" descr="Lights On with solid fill">
            <a:extLst>
              <a:ext uri="{FF2B5EF4-FFF2-40B4-BE49-F238E27FC236}">
                <a16:creationId xmlns:a16="http://schemas.microsoft.com/office/drawing/2014/main" id="{78C4084F-273D-F35F-8248-AEBC39D6AD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71068" y="2180623"/>
            <a:ext cx="432000" cy="432000"/>
          </a:xfrm>
          <a:prstGeom prst="rect">
            <a:avLst/>
          </a:prstGeom>
        </p:spPr>
      </p:pic>
      <p:sp>
        <p:nvSpPr>
          <p:cNvPr id="19" name="Oval 18">
            <a:extLst>
              <a:ext uri="{FF2B5EF4-FFF2-40B4-BE49-F238E27FC236}">
                <a16:creationId xmlns:a16="http://schemas.microsoft.com/office/drawing/2014/main" id="{636A2675-EA5F-C135-5EE1-429D690B6AF7}"/>
              </a:ext>
            </a:extLst>
          </p:cNvPr>
          <p:cNvSpPr/>
          <p:nvPr/>
        </p:nvSpPr>
        <p:spPr>
          <a:xfrm>
            <a:off x="6216371" y="2084781"/>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3" name="Graphic 22" descr="Clipboard Partially Checked with solid fill">
            <a:extLst>
              <a:ext uri="{FF2B5EF4-FFF2-40B4-BE49-F238E27FC236}">
                <a16:creationId xmlns:a16="http://schemas.microsoft.com/office/drawing/2014/main" id="{EE6DEAB0-9496-506E-78CF-AFB3CAE6E4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6220" y="2174780"/>
            <a:ext cx="432000" cy="432000"/>
          </a:xfrm>
          <a:prstGeom prst="rect">
            <a:avLst/>
          </a:prstGeom>
        </p:spPr>
      </p:pic>
    </p:spTree>
    <p:extLst>
      <p:ext uri="{BB962C8B-B14F-4D97-AF65-F5344CB8AC3E}">
        <p14:creationId xmlns:p14="http://schemas.microsoft.com/office/powerpoint/2010/main" val="652736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DC8DB191-9D5C-94F9-5E4A-ED2B2F436DDE}"/>
              </a:ext>
            </a:extLst>
          </p:cNvPr>
          <p:cNvSpPr txBox="1"/>
          <p:nvPr/>
        </p:nvSpPr>
        <p:spPr>
          <a:xfrm>
            <a:off x="1673372" y="1236191"/>
            <a:ext cx="9954357" cy="746358"/>
          </a:xfrm>
          <a:prstGeom prst="rect">
            <a:avLst/>
          </a:prstGeom>
          <a:noFill/>
        </p:spPr>
        <p:txBody>
          <a:bodyPr wrap="square" lIns="91440" tIns="45720" rIns="91440" bIns="45720" rtlCol="0" anchor="t">
            <a:spAutoFit/>
          </a:bodyPr>
          <a:lstStyle/>
          <a:p>
            <a:r>
              <a:rPr lang="nb-NO" sz="1600">
                <a:effectLst/>
                <a:latin typeface="Calibri"/>
                <a:ea typeface="Calibri" panose="020F0502020204030204" pitchFamily="34" charset="0"/>
                <a:cs typeface="Times New Roman"/>
              </a:rPr>
              <a:t>Det er lurt å gjøre en innsats for å få oppmerksomhet på prosjektet. Vær utadrettet og bruk ulike kanaler for å synliggjøre prosjektet i media.</a:t>
            </a:r>
            <a:r>
              <a:rPr lang="nb-NO" sz="1600">
                <a:latin typeface="Calibri"/>
                <a:ea typeface="Calibri" panose="020F0502020204030204" pitchFamily="34" charset="0"/>
                <a:cs typeface="Times New Roman"/>
              </a:rPr>
              <a:t> </a:t>
            </a:r>
            <a:endParaRPr lang="nb-NO" sz="1400">
              <a:effectLst/>
              <a:ea typeface="Times New Roman" panose="02020603050405020304" pitchFamily="18" charset="0"/>
              <a:cs typeface="Calibri"/>
            </a:endParaRPr>
          </a:p>
          <a:p>
            <a:endParaRPr lang="nb-NO" sz="1050">
              <a:cs typeface="Arial" panose="020B0604020202020204" pitchFamily="34" charset="0"/>
            </a:endParaRP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5446995" cy="369332"/>
          </a:xfrm>
          <a:prstGeom prst="rect">
            <a:avLst/>
          </a:prstGeom>
          <a:noFill/>
        </p:spPr>
        <p:txBody>
          <a:bodyPr wrap="square" rtlCol="0">
            <a:spAutoFit/>
          </a:bodyPr>
          <a:lstStyle/>
          <a:p>
            <a:r>
              <a:rPr lang="nb-NO" b="1" dirty="0"/>
              <a:t>Være offensiv i kommunikasjonen</a:t>
            </a:r>
          </a:p>
        </p:txBody>
      </p:sp>
      <p:cxnSp>
        <p:nvCxnSpPr>
          <p:cNvPr id="7" name="Straight Connector 6">
            <a:extLst>
              <a:ext uri="{FF2B5EF4-FFF2-40B4-BE49-F238E27FC236}">
                <a16:creationId xmlns:a16="http://schemas.microsoft.com/office/drawing/2014/main" id="{FBA11531-4EFF-906B-FFBD-29EC6BA00253}"/>
              </a:ext>
            </a:extLst>
          </p:cNvPr>
          <p:cNvCxnSpPr>
            <a:cxnSpLocks/>
            <a:stCxn id="8" idx="1"/>
            <a:endCxn id="12" idx="1"/>
          </p:cNvCxnSpPr>
          <p:nvPr/>
        </p:nvCxnSpPr>
        <p:spPr>
          <a:xfrm flipV="1">
            <a:off x="1673372" y="412778"/>
            <a:ext cx="8283171" cy="2"/>
          </a:xfrm>
          <a:prstGeom prst="line">
            <a:avLst/>
          </a:prstGeom>
          <a:ln/>
        </p:spPr>
        <p:style>
          <a:lnRef idx="1">
            <a:schemeClr val="dk1"/>
          </a:lnRef>
          <a:fillRef idx="0">
            <a:schemeClr val="dk1"/>
          </a:fillRef>
          <a:effectRef idx="0">
            <a:schemeClr val="dk1"/>
          </a:effectRef>
          <a:fontRef idx="minor">
            <a:schemeClr val="tx1"/>
          </a:fontRef>
        </p:style>
      </p:cxnSp>
      <p:sp>
        <p:nvSpPr>
          <p:cNvPr id="8" name="Rectangle: Rounded Corners 23">
            <a:hlinkClick r:id="" action="ppaction://noaction"/>
            <a:extLst>
              <a:ext uri="{FF2B5EF4-FFF2-40B4-BE49-F238E27FC236}">
                <a16:creationId xmlns:a16="http://schemas.microsoft.com/office/drawing/2014/main" id="{BE120E9E-8FCE-5397-09FD-EEADF282C977}"/>
              </a:ext>
            </a:extLst>
          </p:cNvPr>
          <p:cNvSpPr/>
          <p:nvPr/>
        </p:nvSpPr>
        <p:spPr>
          <a:xfrm>
            <a:off x="1673372" y="213944"/>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Forankre prosjektet i Helsefellesskapsstrukturen</a:t>
            </a:r>
          </a:p>
        </p:txBody>
      </p:sp>
      <p:sp>
        <p:nvSpPr>
          <p:cNvPr id="9" name="Rectangle: Rounded Corners 23">
            <a:hlinkClick r:id="" action="ppaction://noaction"/>
            <a:extLst>
              <a:ext uri="{FF2B5EF4-FFF2-40B4-BE49-F238E27FC236}">
                <a16:creationId xmlns:a16="http://schemas.microsoft.com/office/drawing/2014/main" id="{48B7CE73-BB52-DB03-F349-17D163D24BD5}"/>
              </a:ext>
            </a:extLst>
          </p:cNvPr>
          <p:cNvSpPr/>
          <p:nvPr/>
        </p:nvSpPr>
        <p:spPr>
          <a:xfrm>
            <a:off x="3744165" y="23228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Involver brukere i prosjektet</a:t>
            </a:r>
          </a:p>
        </p:txBody>
      </p:sp>
      <p:sp>
        <p:nvSpPr>
          <p:cNvPr id="10" name="Rectangle: Rounded Corners 23">
            <a:hlinkClick r:id="" action="ppaction://noaction"/>
            <a:extLst>
              <a:ext uri="{FF2B5EF4-FFF2-40B4-BE49-F238E27FC236}">
                <a16:creationId xmlns:a16="http://schemas.microsoft.com/office/drawing/2014/main" id="{BA380A80-E541-1035-6C20-F2EFD7C20E47}"/>
              </a:ext>
            </a:extLst>
          </p:cNvPr>
          <p:cNvSpPr/>
          <p:nvPr/>
        </p:nvSpPr>
        <p:spPr>
          <a:xfrm>
            <a:off x="5814958" y="23228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Involver ledere underveis</a:t>
            </a:r>
          </a:p>
        </p:txBody>
      </p:sp>
      <p:sp>
        <p:nvSpPr>
          <p:cNvPr id="11" name="Rectangle: Rounded Corners 23">
            <a:hlinkClick r:id="" action="ppaction://noaction"/>
            <a:extLst>
              <a:ext uri="{FF2B5EF4-FFF2-40B4-BE49-F238E27FC236}">
                <a16:creationId xmlns:a16="http://schemas.microsoft.com/office/drawing/2014/main" id="{1C80AE1C-3155-B1A4-7B32-8810D5B01321}"/>
              </a:ext>
            </a:extLst>
          </p:cNvPr>
          <p:cNvSpPr/>
          <p:nvPr/>
        </p:nvSpPr>
        <p:spPr>
          <a:xfrm>
            <a:off x="7885751" y="213943"/>
            <a:ext cx="1682183"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Opprett nettverk av ressurspersoner</a:t>
            </a:r>
          </a:p>
        </p:txBody>
      </p:sp>
      <p:sp>
        <p:nvSpPr>
          <p:cNvPr id="12" name="Rectangle: Rounded Corners 23">
            <a:hlinkClick r:id="" action="ppaction://noaction"/>
            <a:extLst>
              <a:ext uri="{FF2B5EF4-FFF2-40B4-BE49-F238E27FC236}">
                <a16:creationId xmlns:a16="http://schemas.microsoft.com/office/drawing/2014/main" id="{816DEC7D-1F87-D1E0-5279-276B4AB00EA2}"/>
              </a:ext>
            </a:extLst>
          </p:cNvPr>
          <p:cNvSpPr/>
          <p:nvPr/>
        </p:nvSpPr>
        <p:spPr>
          <a:xfrm>
            <a:off x="9956543" y="213942"/>
            <a:ext cx="1682183" cy="397672"/>
          </a:xfrm>
          <a:prstGeom prst="roundRect">
            <a:avLst/>
          </a:prstGeom>
          <a:solidFill>
            <a:srgbClr val="C5E0B4"/>
          </a:solidFill>
          <a:ln w="19050">
            <a:solidFill>
              <a:srgbClr val="71AD47"/>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Være offensiv i kommunikasjonen</a:t>
            </a:r>
          </a:p>
        </p:txBody>
      </p:sp>
      <p:sp>
        <p:nvSpPr>
          <p:cNvPr id="13" name="Oval 12">
            <a:hlinkClick r:id="" action="ppaction://noaction"/>
            <a:extLst>
              <a:ext uri="{FF2B5EF4-FFF2-40B4-BE49-F238E27FC236}">
                <a16:creationId xmlns:a16="http://schemas.microsoft.com/office/drawing/2014/main" id="{E4A51418-1F52-1A2D-B1FD-F6AA8519DBC0}"/>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14" name="Oval 13">
            <a:hlinkClick r:id="" action="ppaction://noaction"/>
            <a:extLst>
              <a:ext uri="{FF2B5EF4-FFF2-40B4-BE49-F238E27FC236}">
                <a16:creationId xmlns:a16="http://schemas.microsoft.com/office/drawing/2014/main" id="{A42214D6-C12F-E775-DD02-CBE1B55A6E2F}"/>
              </a:ext>
            </a:extLst>
          </p:cNvPr>
          <p:cNvSpPr/>
          <p:nvPr/>
        </p:nvSpPr>
        <p:spPr>
          <a:xfrm>
            <a:off x="243414" y="2377762"/>
            <a:ext cx="1123343" cy="1039833"/>
          </a:xfrm>
          <a:prstGeom prst="ellipse">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Forankre og kommunisere</a:t>
            </a:r>
          </a:p>
        </p:txBody>
      </p:sp>
      <p:sp>
        <p:nvSpPr>
          <p:cNvPr id="15" name="Oval 14">
            <a:hlinkClick r:id="" action="ppaction://noaction"/>
            <a:extLst>
              <a:ext uri="{FF2B5EF4-FFF2-40B4-BE49-F238E27FC236}">
                <a16:creationId xmlns:a16="http://schemas.microsoft.com/office/drawing/2014/main" id="{ECAA68C0-E30B-9521-9AFC-299BDE68636D}"/>
              </a:ext>
            </a:extLst>
          </p:cNvPr>
          <p:cNvSpPr/>
          <p:nvPr/>
        </p:nvSpPr>
        <p:spPr>
          <a:xfrm>
            <a:off x="243413" y="538435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16" name="Oval 15">
            <a:hlinkClick r:id="" action="ppaction://noaction"/>
            <a:extLst>
              <a:ext uri="{FF2B5EF4-FFF2-40B4-BE49-F238E27FC236}">
                <a16:creationId xmlns:a16="http://schemas.microsoft.com/office/drawing/2014/main" id="{A010112E-8C35-1886-5F0F-388F376848A0}"/>
              </a:ext>
            </a:extLst>
          </p:cNvPr>
          <p:cNvSpPr/>
          <p:nvPr/>
        </p:nvSpPr>
        <p:spPr>
          <a:xfrm>
            <a:off x="243413" y="388105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sp>
        <p:nvSpPr>
          <p:cNvPr id="17" name="Rectangle 16">
            <a:extLst>
              <a:ext uri="{FF2B5EF4-FFF2-40B4-BE49-F238E27FC236}">
                <a16:creationId xmlns:a16="http://schemas.microsoft.com/office/drawing/2014/main" id="{21514AF3-3F69-D655-DCA1-AAB6B801407A}"/>
              </a:ext>
            </a:extLst>
          </p:cNvPr>
          <p:cNvSpPr/>
          <p:nvPr/>
        </p:nvSpPr>
        <p:spPr>
          <a:xfrm>
            <a:off x="1673372" y="2083370"/>
            <a:ext cx="4928400" cy="4464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Hvordan sikre god kommunikasjon?</a:t>
            </a:r>
            <a:br>
              <a:rPr kumimoji="0" lang="nb-NO" sz="1200" b="1" i="0" u="none" strike="noStrike" kern="1200" cap="none" spc="0" normalizeH="0" baseline="0" noProof="0" dirty="0">
                <a:ln>
                  <a:noFill/>
                </a:ln>
                <a:solidFill>
                  <a:prstClr val="white"/>
                </a:solidFill>
                <a:effectLst/>
                <a:uLnTx/>
                <a:uFillTx/>
                <a:latin typeface="Calibri" panose="020F0502020204030204"/>
                <a:ea typeface="+mn-ea"/>
                <a:cs typeface="Arial"/>
              </a:rPr>
            </a:br>
            <a:endPar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Det er viktig å ha en tydelig kommunikasjonsstrategi for prosjektet. Det å nå</a:t>
            </a:r>
            <a:br>
              <a:rPr kumimoji="0" lang="nb-NO" sz="1100" b="0" i="0" u="none" strike="noStrike" kern="1200" cap="none" spc="0" normalizeH="0" baseline="0" noProof="0" dirty="0">
                <a:ln>
                  <a:noFill/>
                </a:ln>
                <a:solidFill>
                  <a:prstClr val="white"/>
                </a:solidFill>
                <a:effectLst/>
                <a:uLnTx/>
                <a:uFillTx/>
                <a:latin typeface="Calibri"/>
                <a:ea typeface="Calibri" panose="020F0502020204030204" pitchFamily="34" charset="0"/>
                <a:cs typeface="Calibri"/>
              </a:rPr>
            </a:b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ut med god informasjon om prosjektet og satsingen skaper eierskap til prosessen</a:t>
            </a:r>
            <a:br>
              <a:rPr kumimoji="0" lang="nb-NO" sz="1100" b="0" i="0" u="none" strike="noStrike" kern="1200" cap="none" spc="0" normalizeH="0" baseline="0" noProof="0" dirty="0">
                <a:ln>
                  <a:noFill/>
                </a:ln>
                <a:solidFill>
                  <a:prstClr val="white"/>
                </a:solidFill>
                <a:effectLst/>
                <a:uLnTx/>
                <a:uFillTx/>
                <a:latin typeface="Calibri"/>
                <a:ea typeface="Calibri" panose="020F0502020204030204" pitchFamily="34" charset="0"/>
                <a:cs typeface="Calibri"/>
              </a:rPr>
            </a:b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og engasjement. </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Kommunikasjonsavdeling i sykehuset eller kommunene kan bidra i arbeidet med å lage en kommunikasjonsstrategi og med å lage tiltak for å nå ut med informasjon. </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Lokale aviser kan inviteres til samhandlingsdager eller man kan lage pressemeldinger med egne bilder som sendes til lokale medier. </a:t>
            </a:r>
            <a:br>
              <a:rPr kumimoji="0" lang="nb-NO"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Den lokale kommunikasjonsavdelingen i sykehuset/kommunen kan lage en artikkel som kan sendes ut til lokale medier. </a:t>
            </a:r>
            <a:endPar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Det å publisere nyheter om arrangementer eller ting som skjer i prosjektet kan skape engasjement og interesse. Her kan man bruke en prosjektside eller sosiale medier der man oppdaterer med nyhetssaker underveis i prosessen.</a:t>
            </a:r>
          </a:p>
        </p:txBody>
      </p:sp>
      <p:sp>
        <p:nvSpPr>
          <p:cNvPr id="20" name="Oval 19">
            <a:extLst>
              <a:ext uri="{FF2B5EF4-FFF2-40B4-BE49-F238E27FC236}">
                <a16:creationId xmlns:a16="http://schemas.microsoft.com/office/drawing/2014/main" id="{B95D906B-6771-BAB6-2598-A6FCDA7980A7}"/>
              </a:ext>
            </a:extLst>
          </p:cNvPr>
          <p:cNvSpPr/>
          <p:nvPr/>
        </p:nvSpPr>
        <p:spPr>
          <a:xfrm>
            <a:off x="6216371" y="2084781"/>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1" name="Graphic 20" descr="Clipboard Partially Checked with solid fill">
            <a:extLst>
              <a:ext uri="{FF2B5EF4-FFF2-40B4-BE49-F238E27FC236}">
                <a16:creationId xmlns:a16="http://schemas.microsoft.com/office/drawing/2014/main" id="{CE7A2ADA-C5D8-FC87-AAC2-21EAB2003A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6220" y="2174780"/>
            <a:ext cx="432000" cy="432000"/>
          </a:xfrm>
          <a:prstGeom prst="rect">
            <a:avLst/>
          </a:prstGeom>
        </p:spPr>
      </p:pic>
      <p:sp>
        <p:nvSpPr>
          <p:cNvPr id="26" name="Rectangle 25">
            <a:extLst>
              <a:ext uri="{FF2B5EF4-FFF2-40B4-BE49-F238E27FC236}">
                <a16:creationId xmlns:a16="http://schemas.microsoft.com/office/drawing/2014/main" id="{5C6CD505-CF54-F54D-03C1-9E8D6AD81721}"/>
              </a:ext>
            </a:extLst>
          </p:cNvPr>
          <p:cNvSpPr/>
          <p:nvPr/>
        </p:nvSpPr>
        <p:spPr>
          <a:xfrm>
            <a:off x="7120368" y="2084818"/>
            <a:ext cx="4517999" cy="2077200"/>
          </a:xfrm>
          <a:prstGeom prst="rect">
            <a:avLst/>
          </a:prstGeom>
          <a:solidFill>
            <a:srgbClr val="D0F0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Flere av prosjektene har etablert en gruppe på Facebook der de har </a:t>
            </a:r>
            <a:br>
              <a:rPr kumimoji="0" lang="nb-NO" sz="1000" b="0" i="0" u="none" strike="noStrike" kern="1200" cap="none" spc="0" normalizeH="0" baseline="0" noProof="0" dirty="0">
                <a:ln>
                  <a:noFill/>
                </a:ln>
                <a:solidFill>
                  <a:prstClr val="white"/>
                </a:solidFill>
                <a:effectLst/>
                <a:uLnTx/>
                <a:uFillTx/>
                <a:latin typeface="Calibri" panose="020F0502020204030204"/>
                <a:ea typeface="+mn-ea"/>
                <a:cs typeface="Calibri"/>
              </a:rPr>
            </a:b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publisert oppdateringer om prosjektet, informasjon om prosessen, bilder </a:t>
            </a:r>
            <a:br>
              <a:rPr kumimoji="0" lang="nb-NO" sz="1000" b="0" i="0" u="none" strike="noStrike" kern="1200" cap="none" spc="0" normalizeH="0" baseline="0" noProof="0" dirty="0">
                <a:ln>
                  <a:noFill/>
                </a:ln>
                <a:solidFill>
                  <a:prstClr val="white"/>
                </a:solidFill>
                <a:effectLst/>
                <a:uLnTx/>
                <a:uFillTx/>
                <a:latin typeface="Calibri" panose="020F0502020204030204"/>
                <a:ea typeface="+mn-ea"/>
                <a:cs typeface="Calibri"/>
              </a:rPr>
            </a:b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og videoer fra arrangementer. Et eksempel er gruppa: </a:t>
            </a:r>
            <a:r>
              <a:rPr lang="nb-NO" sz="1000" dirty="0">
                <a:solidFill>
                  <a:prstClr val="black"/>
                </a:solidFill>
                <a:latin typeface="Calibri" panose="020F0502020204030204"/>
                <a:cs typeface="Calibri"/>
              </a:rPr>
              <a:t>«</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Prosjekt Barn og unges helsetjeneste ved BUP Voss" hvor prosjektleder publiserte regelmessig nyhetssaker under hele prosjektperioden. </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I Møre og Romsdal har de laget en nettside for prosjektet der de publiserer </a:t>
            </a:r>
            <a:r>
              <a:rPr lang="nb-NO" sz="1000" dirty="0">
                <a:solidFill>
                  <a:prstClr val="black"/>
                </a:solidFill>
                <a:latin typeface="Calibri" panose="020F0502020204030204"/>
                <a:cs typeface="Calibri"/>
              </a:rPr>
              <a:t>nyhetssaker underveis og der alle kan lese om hva som skjer i prosjektperioden: </a:t>
            </a:r>
            <a:r>
              <a:rPr lang="nb-NO" sz="1000" dirty="0">
                <a:solidFill>
                  <a:prstClr val="black"/>
                </a:solidFill>
                <a:latin typeface="Calibri" panose="020F0502020204030204"/>
                <a:cs typeface="Calibri"/>
                <a:hlinkClick r:id="rId5">
                  <a:extLst>
                    <a:ext uri="{A12FA001-AC4F-418D-AE19-62706E023703}">
                      <ahyp:hlinkClr xmlns:ahyp="http://schemas.microsoft.com/office/drawing/2018/hyperlinkcolor" val="tx"/>
                    </a:ext>
                  </a:extLst>
                </a:hlinkClick>
              </a:rPr>
              <a:t>Barn og unges helseteneste - Helse Møre og Romsdal (helse-mr.no)</a:t>
            </a:r>
            <a:r>
              <a:rPr lang="nb-NO" sz="1000" dirty="0">
                <a:solidFill>
                  <a:prstClr val="black"/>
                </a:solidFill>
                <a:latin typeface="Calibri" panose="020F0502020204030204"/>
                <a:cs typeface="Calibri"/>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7FC1287F-0972-7E39-BF0D-C4F36FD9B738}"/>
              </a:ext>
            </a:extLst>
          </p:cNvPr>
          <p:cNvSpPr/>
          <p:nvPr/>
        </p:nvSpPr>
        <p:spPr>
          <a:xfrm>
            <a:off x="7120367" y="4421707"/>
            <a:ext cx="4518000" cy="2138400"/>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Eksempler og verktøy</a:t>
            </a:r>
            <a:endPar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6">
                  <a:extLst>
                    <a:ext uri="{A12FA001-AC4F-418D-AE19-62706E023703}">
                      <ahyp:hlinkClr xmlns:ahyp="http://schemas.microsoft.com/office/drawing/2018/hyperlinkcolor" val="tx"/>
                    </a:ext>
                  </a:extLst>
                </a:hlinkClick>
              </a:rPr>
              <a:t>Et kart over tjenestene i en krevende tid (psykopp.no)</a:t>
            </a:r>
            <a:endParaRPr kumimoji="0" lang="nb-NO" sz="1000" b="0" i="0" u="sng"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1000" b="0" i="0" u="sng" strike="noStrike" kern="1200" cap="none" spc="0" normalizeH="0" baseline="0" noProof="0" dirty="0">
                <a:ln>
                  <a:noFill/>
                </a:ln>
                <a:solidFill>
                  <a:prstClr val="black"/>
                </a:solidFill>
                <a:effectLst/>
                <a:uLnTx/>
                <a:uFillTx/>
                <a:latin typeface="Calibri" panose="020F0502020204030204"/>
                <a:ea typeface="+mn-ea"/>
                <a:cs typeface="Arial"/>
                <a:hlinkClick r:id="rId7">
                  <a:extLst>
                    <a:ext uri="{A12FA001-AC4F-418D-AE19-62706E023703}">
                      <ahyp:hlinkClr xmlns:ahyp="http://schemas.microsoft.com/office/drawing/2018/hyperlinkcolor" val="tx"/>
                    </a:ext>
                  </a:extLst>
                </a:hlinkClick>
              </a:rPr>
              <a:t>Artikkel: Lasse Alexander Honningsvåg (26) har følt seg som en kasteball</a:t>
            </a:r>
            <a:br>
              <a:rPr kumimoji="0" lang="nb-NO" sz="1000" b="0" i="0" u="sng" strike="noStrike" kern="1200" cap="none" spc="0" normalizeH="0" baseline="0" noProof="0" dirty="0">
                <a:ln>
                  <a:noFill/>
                </a:ln>
                <a:solidFill>
                  <a:prstClr val="black"/>
                </a:solidFill>
                <a:effectLst/>
                <a:uLnTx/>
                <a:uFillTx/>
                <a:latin typeface="Calibri" panose="020F0502020204030204"/>
                <a:ea typeface="+mn-ea"/>
                <a:cs typeface="Arial"/>
                <a:hlinkClick r:id="rId7">
                  <a:extLst>
                    <a:ext uri="{A12FA001-AC4F-418D-AE19-62706E023703}">
                      <ahyp:hlinkClr xmlns:ahyp="http://schemas.microsoft.com/office/drawing/2018/hyperlinkcolor" val="tx"/>
                    </a:ext>
                  </a:extLst>
                </a:hlinkClick>
              </a:rPr>
            </a:br>
            <a:r>
              <a:rPr kumimoji="0" lang="nb-NO" sz="1000" b="0" i="0" u="sng" strike="noStrike" kern="1200" cap="none" spc="0" normalizeH="0" baseline="0" noProof="0" dirty="0">
                <a:ln>
                  <a:noFill/>
                </a:ln>
                <a:solidFill>
                  <a:prstClr val="black"/>
                </a:solidFill>
                <a:effectLst/>
                <a:uLnTx/>
                <a:uFillTx/>
                <a:latin typeface="Calibri" panose="020F0502020204030204"/>
                <a:ea typeface="+mn-ea"/>
                <a:cs typeface="Arial"/>
                <a:hlinkClick r:id="rId7">
                  <a:extLst>
                    <a:ext uri="{A12FA001-AC4F-418D-AE19-62706E023703}">
                      <ahyp:hlinkClr xmlns:ahyp="http://schemas.microsoft.com/office/drawing/2018/hyperlinkcolor" val="tx"/>
                    </a:ext>
                  </a:extLst>
                </a:hlinkClick>
              </a:rPr>
              <a:t>på jakt etter god hjelp i psykiatrien i Norge.</a:t>
            </a:r>
            <a:endParaRPr kumimoji="0" lang="nb-NO" sz="1000" b="0" i="0" u="sng"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8">
                  <a:extLst>
                    <a:ext uri="{A12FA001-AC4F-418D-AE19-62706E023703}">
                      <ahyp:hlinkClr xmlns:ahyp="http://schemas.microsoft.com/office/drawing/2018/hyperlinkcolor" val="tx"/>
                    </a:ext>
                  </a:extLst>
                </a:hlinkClick>
              </a:rPr>
              <a:t>KSU.NO - Kristiansund kommune deltar i nettverksarbeidet «Barn og unges helsetjeneste»</a:t>
            </a:r>
            <a:endParaRPr kumimoji="0" lang="nb-NO" sz="1000" b="0" i="0" u="sng" strike="noStrike" kern="1200" cap="none" spc="0" normalizeH="0" baseline="0" noProof="0" dirty="0">
              <a:ln>
                <a:noFill/>
              </a:ln>
              <a:solidFill>
                <a:prstClr val="black"/>
              </a:solidFill>
              <a:effectLst/>
              <a:uLnTx/>
              <a:uFillTx/>
              <a:latin typeface="Calibri" panose="020F0502020204030204"/>
              <a:ea typeface="+mn-ea"/>
              <a:cs typeface="Arial"/>
              <a:hlinkClick r:id="rId8">
                <a:extLst>
                  <a:ext uri="{A12FA001-AC4F-418D-AE19-62706E023703}">
                    <ahyp:hlinkClr xmlns:ahyp="http://schemas.microsoft.com/office/drawing/2018/hyperlinkcolor" val="tx"/>
                  </a:ext>
                </a:extLst>
              </a:hlinkClick>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9">
                  <a:extLst>
                    <a:ext uri="{A12FA001-AC4F-418D-AE19-62706E023703}">
                      <ahyp:hlinkClr xmlns:ahyp="http://schemas.microsoft.com/office/drawing/2018/hyperlinkcolor" val="tx"/>
                    </a:ext>
                  </a:extLst>
                </a:hlinkClick>
              </a:rPr>
              <a:t>Helsetopp tar av seg hatten for Helse Fonna-prosjekt for barn og unge (dagensmedisin.no)</a:t>
            </a:r>
            <a:endPar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000" b="1"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22" name="Oval 21">
            <a:extLst>
              <a:ext uri="{FF2B5EF4-FFF2-40B4-BE49-F238E27FC236}">
                <a16:creationId xmlns:a16="http://schemas.microsoft.com/office/drawing/2014/main" id="{D11391A7-2F06-529F-2B4A-409FB38AC81D}"/>
              </a:ext>
            </a:extLst>
          </p:cNvPr>
          <p:cNvSpPr/>
          <p:nvPr/>
        </p:nvSpPr>
        <p:spPr>
          <a:xfrm>
            <a:off x="11280690" y="4392621"/>
            <a:ext cx="611698" cy="611999"/>
          </a:xfrm>
          <a:prstGeom prst="ellipse">
            <a:avLst/>
          </a:prstGeom>
          <a:solidFill>
            <a:srgbClr val="C5E0B4"/>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3" name="Graphic 22" descr="Wrench with solid fill">
            <a:extLst>
              <a:ext uri="{FF2B5EF4-FFF2-40B4-BE49-F238E27FC236}">
                <a16:creationId xmlns:a16="http://schemas.microsoft.com/office/drawing/2014/main" id="{E3700618-B826-2868-69D5-1AA973E846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031765">
            <a:off x="11424539" y="4536620"/>
            <a:ext cx="324000" cy="324000"/>
          </a:xfrm>
          <a:prstGeom prst="rect">
            <a:avLst/>
          </a:prstGeom>
        </p:spPr>
      </p:pic>
      <p:sp>
        <p:nvSpPr>
          <p:cNvPr id="24" name="Oval 23">
            <a:extLst>
              <a:ext uri="{FF2B5EF4-FFF2-40B4-BE49-F238E27FC236}">
                <a16:creationId xmlns:a16="http://schemas.microsoft.com/office/drawing/2014/main" id="{6AC2E80D-8437-64D1-568F-C0518D2AE0F0}"/>
              </a:ext>
            </a:extLst>
          </p:cNvPr>
          <p:cNvSpPr/>
          <p:nvPr/>
        </p:nvSpPr>
        <p:spPr>
          <a:xfrm>
            <a:off x="11280690" y="2090624"/>
            <a:ext cx="611698" cy="611999"/>
          </a:xfrm>
          <a:prstGeom prst="ellipse">
            <a:avLst/>
          </a:prstGeom>
          <a:solidFill>
            <a:srgbClr val="D0F0C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5" name="Graphic 24" descr="Lights On with solid fill">
            <a:extLst>
              <a:ext uri="{FF2B5EF4-FFF2-40B4-BE49-F238E27FC236}">
                <a16:creationId xmlns:a16="http://schemas.microsoft.com/office/drawing/2014/main" id="{CBA53561-AC54-826A-ECA8-04D590FDD07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71068" y="2180623"/>
            <a:ext cx="432000" cy="432000"/>
          </a:xfrm>
          <a:prstGeom prst="rect">
            <a:avLst/>
          </a:prstGeom>
        </p:spPr>
      </p:pic>
    </p:spTree>
    <p:extLst>
      <p:ext uri="{BB962C8B-B14F-4D97-AF65-F5344CB8AC3E}">
        <p14:creationId xmlns:p14="http://schemas.microsoft.com/office/powerpoint/2010/main" val="162225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B9E7BE-2F92-EDEF-AB47-D75BD4B59E41}"/>
              </a:ext>
            </a:extLst>
          </p:cNvPr>
          <p:cNvSpPr/>
          <p:nvPr/>
        </p:nvSpPr>
        <p:spPr>
          <a:xfrm>
            <a:off x="0" y="1"/>
            <a:ext cx="12192000"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2C4F8B8C-EBB3-50EB-CA0C-725FDA8499C2}"/>
              </a:ext>
            </a:extLst>
          </p:cNvPr>
          <p:cNvSpPr/>
          <p:nvPr/>
        </p:nvSpPr>
        <p:spPr>
          <a:xfrm>
            <a:off x="555812" y="338394"/>
            <a:ext cx="11080376" cy="6181211"/>
          </a:xfrm>
          <a:prstGeom prst="rect">
            <a:avLst/>
          </a:prstGeom>
          <a:solidFill>
            <a:schemeClr val="bg1"/>
          </a:solidFill>
          <a:ln>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25" name="Bilde 24"/>
          <p:cNvPicPr>
            <a:picLocks noChangeAspect="1"/>
          </p:cNvPicPr>
          <p:nvPr/>
        </p:nvPicPr>
        <p:blipFill rotWithShape="1">
          <a:blip r:embed="rId3" cstate="print">
            <a:extLst>
              <a:ext uri="{28A0092B-C50C-407E-A947-70E740481C1C}">
                <a14:useLocalDpi xmlns:a14="http://schemas.microsoft.com/office/drawing/2010/main" val="0"/>
              </a:ext>
            </a:extLst>
          </a:blip>
          <a:srcRect b="32432"/>
          <a:stretch/>
        </p:blipFill>
        <p:spPr>
          <a:xfrm>
            <a:off x="2247421" y="3195850"/>
            <a:ext cx="6034888" cy="3046120"/>
          </a:xfrm>
          <a:prstGeom prst="rect">
            <a:avLst/>
          </a:prstGeom>
        </p:spPr>
      </p:pic>
      <p:sp>
        <p:nvSpPr>
          <p:cNvPr id="3" name="Rectangle 2">
            <a:extLst>
              <a:ext uri="{FF2B5EF4-FFF2-40B4-BE49-F238E27FC236}">
                <a16:creationId xmlns:a16="http://schemas.microsoft.com/office/drawing/2014/main" id="{AFDD85E2-A106-74C9-0705-44752CB1ADB4}"/>
              </a:ext>
            </a:extLst>
          </p:cNvPr>
          <p:cNvSpPr/>
          <p:nvPr/>
        </p:nvSpPr>
        <p:spPr>
          <a:xfrm>
            <a:off x="8687246" y="3195849"/>
            <a:ext cx="2453667" cy="3043233"/>
          </a:xfrm>
          <a:prstGeom prst="rect">
            <a:avLst/>
          </a:prstGeom>
          <a:solidFill>
            <a:schemeClr val="bg1"/>
          </a:solidFill>
          <a:ln>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GB" sz="1100">
              <a:ea typeface="+mn-lt"/>
              <a:cs typeface="+mn-lt"/>
            </a:endParaRPr>
          </a:p>
          <a:p>
            <a:endParaRPr lang="en-GB" sz="1100">
              <a:ea typeface="+mn-lt"/>
              <a:cs typeface="+mn-lt"/>
            </a:endParaRPr>
          </a:p>
          <a:p>
            <a:r>
              <a:rPr lang="en-GB" sz="1100">
                <a:ea typeface="+mn-lt"/>
                <a:cs typeface="+mn-lt"/>
              </a:rPr>
              <a:t>II</a:t>
            </a:r>
          </a:p>
          <a:p>
            <a:endParaRPr lang="en-GB" sz="1100">
              <a:ea typeface="+mn-lt"/>
              <a:cs typeface="+mn-lt"/>
            </a:endParaRPr>
          </a:p>
          <a:p>
            <a:endParaRPr lang="nb-NO">
              <a:cs typeface="Calibri"/>
            </a:endParaRPr>
          </a:p>
        </p:txBody>
      </p:sp>
      <p:sp>
        <p:nvSpPr>
          <p:cNvPr id="4" name="Rectangle 3">
            <a:extLst>
              <a:ext uri="{FF2B5EF4-FFF2-40B4-BE49-F238E27FC236}">
                <a16:creationId xmlns:a16="http://schemas.microsoft.com/office/drawing/2014/main" id="{65628AA8-FE67-E25D-DE90-C91F46268DFF}"/>
              </a:ext>
            </a:extLst>
          </p:cNvPr>
          <p:cNvSpPr/>
          <p:nvPr/>
        </p:nvSpPr>
        <p:spPr>
          <a:xfrm>
            <a:off x="9001845" y="3057944"/>
            <a:ext cx="1824469"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O" sz="1600" b="1">
                <a:solidFill>
                  <a:schemeClr val="tx1"/>
                </a:solidFill>
              </a:rPr>
              <a:t>Steg </a:t>
            </a:r>
            <a:endParaRPr lang="nb-NO" sz="1600" b="1">
              <a:solidFill>
                <a:schemeClr val="tx1"/>
              </a:solidFill>
              <a:cs typeface="Calibri"/>
            </a:endParaRPr>
          </a:p>
        </p:txBody>
      </p:sp>
      <p:sp>
        <p:nvSpPr>
          <p:cNvPr id="9" name="Oval 8">
            <a:hlinkClick r:id="" action="ppaction://noaction"/>
            <a:extLst>
              <a:ext uri="{FF2B5EF4-FFF2-40B4-BE49-F238E27FC236}">
                <a16:creationId xmlns:a16="http://schemas.microsoft.com/office/drawing/2014/main" id="{5F183C2E-8029-5A7E-3993-9A1BC09BF18F}"/>
              </a:ext>
            </a:extLst>
          </p:cNvPr>
          <p:cNvSpPr/>
          <p:nvPr/>
        </p:nvSpPr>
        <p:spPr>
          <a:xfrm>
            <a:off x="871935" y="89539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16" name="Oval 15">
            <a:hlinkClick r:id="" action="ppaction://noaction"/>
            <a:extLst>
              <a:ext uri="{FF2B5EF4-FFF2-40B4-BE49-F238E27FC236}">
                <a16:creationId xmlns:a16="http://schemas.microsoft.com/office/drawing/2014/main" id="{55617355-3128-9A43-F28B-43E708569E00}"/>
              </a:ext>
            </a:extLst>
          </p:cNvPr>
          <p:cNvSpPr/>
          <p:nvPr/>
        </p:nvSpPr>
        <p:spPr>
          <a:xfrm>
            <a:off x="871936" y="2330015"/>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7" name="Oval 16">
            <a:hlinkClick r:id="" action="ppaction://noaction"/>
            <a:extLst>
              <a:ext uri="{FF2B5EF4-FFF2-40B4-BE49-F238E27FC236}">
                <a16:creationId xmlns:a16="http://schemas.microsoft.com/office/drawing/2014/main" id="{1D973471-E8E9-3BBF-D84E-69ED44961886}"/>
              </a:ext>
            </a:extLst>
          </p:cNvPr>
          <p:cNvSpPr/>
          <p:nvPr/>
        </p:nvSpPr>
        <p:spPr>
          <a:xfrm>
            <a:off x="871935" y="5199249"/>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19" name="Oval 18">
            <a:hlinkClick r:id="" action="ppaction://noaction"/>
            <a:extLst>
              <a:ext uri="{FF2B5EF4-FFF2-40B4-BE49-F238E27FC236}">
                <a16:creationId xmlns:a16="http://schemas.microsoft.com/office/drawing/2014/main" id="{8A1F9C85-50DB-4505-5F87-F00FECD78E68}"/>
              </a:ext>
            </a:extLst>
          </p:cNvPr>
          <p:cNvSpPr/>
          <p:nvPr/>
        </p:nvSpPr>
        <p:spPr>
          <a:xfrm>
            <a:off x="871935" y="3764632"/>
            <a:ext cx="1123343" cy="1039833"/>
          </a:xfrm>
          <a:prstGeom prst="ellipse">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Bli kjent med samhandlings-forløpene</a:t>
            </a:r>
          </a:p>
        </p:txBody>
      </p:sp>
      <p:sp>
        <p:nvSpPr>
          <p:cNvPr id="20" name="Rectangle 19">
            <a:extLst>
              <a:ext uri="{FF2B5EF4-FFF2-40B4-BE49-F238E27FC236}">
                <a16:creationId xmlns:a16="http://schemas.microsoft.com/office/drawing/2014/main" id="{783F93ED-52D3-0407-7EE6-150153A00688}"/>
              </a:ext>
            </a:extLst>
          </p:cNvPr>
          <p:cNvSpPr/>
          <p:nvPr/>
        </p:nvSpPr>
        <p:spPr>
          <a:xfrm>
            <a:off x="2245659" y="914400"/>
            <a:ext cx="8895254" cy="2003612"/>
          </a:xfrm>
          <a:prstGeom prst="rect">
            <a:avLst/>
          </a:prstGeom>
          <a:solidFill>
            <a:schemeClr val="bg1"/>
          </a:solidFill>
          <a:ln>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1" name="TextBox 20">
            <a:extLst>
              <a:ext uri="{FF2B5EF4-FFF2-40B4-BE49-F238E27FC236}">
                <a16:creationId xmlns:a16="http://schemas.microsoft.com/office/drawing/2014/main" id="{4CBBFD10-9C79-42FF-DD9E-E3347174F3EA}"/>
              </a:ext>
            </a:extLst>
          </p:cNvPr>
          <p:cNvSpPr txBox="1"/>
          <p:nvPr/>
        </p:nvSpPr>
        <p:spPr>
          <a:xfrm>
            <a:off x="4183488" y="664566"/>
            <a:ext cx="5019597" cy="461665"/>
          </a:xfrm>
          <a:prstGeom prst="rect">
            <a:avLst/>
          </a:prstGeom>
          <a:solidFill>
            <a:schemeClr val="bg1"/>
          </a:solidFill>
          <a:ln>
            <a:solidFill>
              <a:schemeClr val="bg1"/>
            </a:solidFill>
          </a:ln>
        </p:spPr>
        <p:txBody>
          <a:bodyPr wrap="square" lIns="91440" tIns="45720" rIns="91440" bIns="45720" rtlCol="0" anchor="t">
            <a:spAutoFit/>
          </a:bodyPr>
          <a:lstStyle/>
          <a:p>
            <a:pPr algn="ctr"/>
            <a:r>
              <a:rPr lang="nb-NO" sz="2400" b="1">
                <a:cs typeface="Calibri"/>
              </a:rPr>
              <a:t>Bli kjent med samhandlingsforløpene</a:t>
            </a:r>
            <a:endParaRPr lang="nb-NO" sz="2400" b="1"/>
          </a:p>
        </p:txBody>
      </p:sp>
      <p:sp>
        <p:nvSpPr>
          <p:cNvPr id="23" name="TextBox 22">
            <a:extLst>
              <a:ext uri="{FF2B5EF4-FFF2-40B4-BE49-F238E27FC236}">
                <a16:creationId xmlns:a16="http://schemas.microsoft.com/office/drawing/2014/main" id="{2DAD25A7-B3AF-3537-3BF6-2DED832820A7}"/>
              </a:ext>
            </a:extLst>
          </p:cNvPr>
          <p:cNvSpPr txBox="1"/>
          <p:nvPr/>
        </p:nvSpPr>
        <p:spPr>
          <a:xfrm>
            <a:off x="2245657" y="1093325"/>
            <a:ext cx="8895254" cy="1815882"/>
          </a:xfrm>
          <a:prstGeom prst="rect">
            <a:avLst/>
          </a:prstGeom>
          <a:noFill/>
        </p:spPr>
        <p:txBody>
          <a:bodyPr wrap="square" lIns="91440" tIns="45720" rIns="91440" bIns="45720" anchor="t">
            <a:spAutoFit/>
          </a:bodyPr>
          <a:lstStyle/>
          <a:p>
            <a:r>
              <a:rPr lang="nb-NO" sz="1400" dirty="0">
                <a:latin typeface="Calibri"/>
                <a:ea typeface="Calibri" panose="020F0502020204030204" pitchFamily="34" charset="0"/>
                <a:cs typeface="Calibri"/>
              </a:rPr>
              <a:t>For å bli kjent med samhandlingsforløpene som et verktøy i samhandlingen, anbefales det at man har flere typer arrangementer i løpet av prosjektperioden. </a:t>
            </a:r>
            <a:br>
              <a:rPr lang="nb-NO" sz="1400" dirty="0">
                <a:latin typeface="Calibri"/>
                <a:ea typeface="Calibri" panose="020F0502020204030204" pitchFamily="34" charset="0"/>
                <a:cs typeface="Calibri"/>
              </a:rPr>
            </a:br>
            <a:br>
              <a:rPr lang="nb-NO" sz="1400" dirty="0">
                <a:latin typeface="Calibri"/>
                <a:ea typeface="Calibri" panose="020F0502020204030204" pitchFamily="34" charset="0"/>
                <a:cs typeface="Calibri"/>
              </a:rPr>
            </a:br>
            <a:r>
              <a:rPr lang="nb-NO" sz="1400" dirty="0">
                <a:latin typeface="Calibri"/>
                <a:ea typeface="Calibri" panose="020F0502020204030204" pitchFamily="34" charset="0"/>
                <a:cs typeface="Calibri"/>
              </a:rPr>
              <a:t>Vi har skilt mellom to typer arrangementer som har ulik hensikt og innhold:</a:t>
            </a:r>
          </a:p>
          <a:p>
            <a:pPr marL="342900" indent="-342900">
              <a:buFont typeface="+mj-lt"/>
              <a:buAutoNum type="arabicPeriod"/>
            </a:pPr>
            <a:r>
              <a:rPr lang="nb-NO" sz="1400" dirty="0">
                <a:latin typeface="Calibri"/>
                <a:ea typeface="Calibri" panose="020F0502020204030204" pitchFamily="34" charset="0"/>
                <a:cs typeface="Calibri"/>
              </a:rPr>
              <a:t>Samhandlingsdager med fokus på kulturbygging</a:t>
            </a:r>
          </a:p>
          <a:p>
            <a:pPr marL="342900" indent="-342900">
              <a:buFont typeface="+mj-lt"/>
              <a:buAutoNum type="arabicPeriod"/>
            </a:pPr>
            <a:r>
              <a:rPr lang="nb-NO" sz="1400" dirty="0">
                <a:latin typeface="Calibri"/>
                <a:ea typeface="Calibri" panose="020F0502020204030204" pitchFamily="34" charset="0"/>
                <a:cs typeface="Calibri"/>
              </a:rPr>
              <a:t>Arbeidssamlinger om faglig innhold i samhandlingsforløpene</a:t>
            </a:r>
          </a:p>
          <a:p>
            <a:endParaRPr lang="nb-NO" sz="1400" dirty="0">
              <a:latin typeface="Calibri"/>
              <a:ea typeface="Calibri" panose="020F0502020204030204" pitchFamily="34" charset="0"/>
              <a:cs typeface="Calibri"/>
            </a:endParaRPr>
          </a:p>
          <a:p>
            <a:r>
              <a:rPr lang="nb-NO" sz="1400" dirty="0">
                <a:latin typeface="Calibri"/>
                <a:ea typeface="Calibri" panose="020F0502020204030204" pitchFamily="34" charset="0"/>
                <a:cs typeface="Calibri"/>
              </a:rPr>
              <a:t>I det følgende finner du konkrete råd og tips om hvordan dere kan legge opp arrangementene.</a:t>
            </a:r>
          </a:p>
        </p:txBody>
      </p:sp>
      <p:cxnSp>
        <p:nvCxnSpPr>
          <p:cNvPr id="24" name="Straight Connector 23">
            <a:extLst>
              <a:ext uri="{FF2B5EF4-FFF2-40B4-BE49-F238E27FC236}">
                <a16:creationId xmlns:a16="http://schemas.microsoft.com/office/drawing/2014/main" id="{05E3A6F5-F5EC-30C6-5139-336AB02DD401}"/>
              </a:ext>
            </a:extLst>
          </p:cNvPr>
          <p:cNvCxnSpPr>
            <a:cxnSpLocks/>
          </p:cNvCxnSpPr>
          <p:nvPr/>
        </p:nvCxnSpPr>
        <p:spPr>
          <a:xfrm flipH="1">
            <a:off x="9904097" y="3635150"/>
            <a:ext cx="9982" cy="2392079"/>
          </a:xfrm>
          <a:prstGeom prst="line">
            <a:avLst/>
          </a:prstGeom>
          <a:ln/>
        </p:spPr>
        <p:style>
          <a:lnRef idx="1">
            <a:schemeClr val="dk1"/>
          </a:lnRef>
          <a:fillRef idx="0">
            <a:schemeClr val="dk1"/>
          </a:fillRef>
          <a:effectRef idx="0">
            <a:schemeClr val="dk1"/>
          </a:effectRef>
          <a:fontRef idx="minor">
            <a:schemeClr val="tx1"/>
          </a:fontRef>
        </p:style>
      </p:cxnSp>
      <p:sp>
        <p:nvSpPr>
          <p:cNvPr id="10" name="Rectangle: Rounded Corners 23">
            <a:hlinkClick r:id="" action="ppaction://noaction"/>
            <a:extLst>
              <a:ext uri="{FF2B5EF4-FFF2-40B4-BE49-F238E27FC236}">
                <a16:creationId xmlns:a16="http://schemas.microsoft.com/office/drawing/2014/main" id="{518DEADA-84D8-C08B-5C5B-538516E44555}"/>
              </a:ext>
            </a:extLst>
          </p:cNvPr>
          <p:cNvSpPr/>
          <p:nvPr/>
        </p:nvSpPr>
        <p:spPr>
          <a:xfrm>
            <a:off x="9218057" y="3387181"/>
            <a:ext cx="1382062" cy="377451"/>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Sørge for kulturbygging </a:t>
            </a:r>
            <a:br>
              <a:rPr lang="nb-NO" sz="900" dirty="0">
                <a:solidFill>
                  <a:schemeClr val="tx1"/>
                </a:solidFill>
              </a:rPr>
            </a:br>
            <a:r>
              <a:rPr lang="nb-NO" sz="900" dirty="0">
                <a:solidFill>
                  <a:schemeClr val="tx1"/>
                </a:solidFill>
              </a:rPr>
              <a:t>og dialog</a:t>
            </a:r>
          </a:p>
        </p:txBody>
      </p:sp>
      <p:sp>
        <p:nvSpPr>
          <p:cNvPr id="11" name="Rectangle: Rounded Corners 23">
            <a:hlinkClick r:id="" action="ppaction://noaction"/>
            <a:extLst>
              <a:ext uri="{FF2B5EF4-FFF2-40B4-BE49-F238E27FC236}">
                <a16:creationId xmlns:a16="http://schemas.microsoft.com/office/drawing/2014/main" id="{76795F2F-82E7-E590-4E4C-CA3306A868A0}"/>
              </a:ext>
            </a:extLst>
          </p:cNvPr>
          <p:cNvSpPr/>
          <p:nvPr/>
        </p:nvSpPr>
        <p:spPr>
          <a:xfrm>
            <a:off x="9218057" y="3871132"/>
            <a:ext cx="1382062" cy="37745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Planlegge</a:t>
            </a:r>
            <a:br>
              <a:rPr lang="nb-NO" sz="900" dirty="0">
                <a:solidFill>
                  <a:schemeClr val="tx1"/>
                </a:solidFill>
              </a:rPr>
            </a:br>
            <a:r>
              <a:rPr lang="nb-NO" sz="900" dirty="0">
                <a:solidFill>
                  <a:schemeClr val="tx1"/>
                </a:solidFill>
              </a:rPr>
              <a:t>samhandlingsdager</a:t>
            </a:r>
          </a:p>
        </p:txBody>
      </p:sp>
      <p:sp>
        <p:nvSpPr>
          <p:cNvPr id="12" name="Rectangle: Rounded Corners 23">
            <a:hlinkClick r:id="" action="ppaction://noaction"/>
            <a:extLst>
              <a:ext uri="{FF2B5EF4-FFF2-40B4-BE49-F238E27FC236}">
                <a16:creationId xmlns:a16="http://schemas.microsoft.com/office/drawing/2014/main" id="{322B3CE8-DE77-A5A3-914C-50BF99EDFADC}"/>
              </a:ext>
            </a:extLst>
          </p:cNvPr>
          <p:cNvSpPr/>
          <p:nvPr/>
        </p:nvSpPr>
        <p:spPr>
          <a:xfrm>
            <a:off x="9218057" y="4355083"/>
            <a:ext cx="1382062" cy="37745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Gjennomføre</a:t>
            </a:r>
            <a:br>
              <a:rPr lang="nb-NO" sz="900" dirty="0">
                <a:solidFill>
                  <a:schemeClr val="tx1"/>
                </a:solidFill>
              </a:rPr>
            </a:br>
            <a:r>
              <a:rPr lang="nb-NO" sz="900" dirty="0">
                <a:solidFill>
                  <a:schemeClr val="tx1"/>
                </a:solidFill>
              </a:rPr>
              <a:t>samhandlingsdager</a:t>
            </a:r>
          </a:p>
        </p:txBody>
      </p:sp>
      <p:sp>
        <p:nvSpPr>
          <p:cNvPr id="13" name="Rectangle: Rounded Corners 23">
            <a:hlinkClick r:id="" action="ppaction://noaction"/>
            <a:extLst>
              <a:ext uri="{FF2B5EF4-FFF2-40B4-BE49-F238E27FC236}">
                <a16:creationId xmlns:a16="http://schemas.microsoft.com/office/drawing/2014/main" id="{8E8BB1EB-8EA1-E2F1-C0D0-07799F4933CF}"/>
              </a:ext>
            </a:extLst>
          </p:cNvPr>
          <p:cNvSpPr/>
          <p:nvPr/>
        </p:nvSpPr>
        <p:spPr>
          <a:xfrm>
            <a:off x="9218057" y="5322985"/>
            <a:ext cx="1382062" cy="37745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Arrangere</a:t>
            </a:r>
          </a:p>
          <a:p>
            <a:pPr algn="ctr" defTabSz="995478"/>
            <a:r>
              <a:rPr lang="nb-NO" sz="900" dirty="0">
                <a:solidFill>
                  <a:schemeClr val="tx1"/>
                </a:solidFill>
              </a:rPr>
              <a:t>arbeidssamlinger</a:t>
            </a:r>
          </a:p>
        </p:txBody>
      </p:sp>
      <p:sp>
        <p:nvSpPr>
          <p:cNvPr id="15" name="Rectangle: Rounded Corners 23">
            <a:hlinkClick r:id="" action="ppaction://noaction"/>
            <a:extLst>
              <a:ext uri="{FF2B5EF4-FFF2-40B4-BE49-F238E27FC236}">
                <a16:creationId xmlns:a16="http://schemas.microsoft.com/office/drawing/2014/main" id="{B90008E0-48A9-D63B-46D4-514ADFFD1EDF}"/>
              </a:ext>
            </a:extLst>
          </p:cNvPr>
          <p:cNvSpPr/>
          <p:nvPr/>
        </p:nvSpPr>
        <p:spPr>
          <a:xfrm>
            <a:off x="9218057" y="5806936"/>
            <a:ext cx="1382062" cy="37745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Inngå i forvaltningsmodell</a:t>
            </a:r>
          </a:p>
        </p:txBody>
      </p:sp>
      <p:sp>
        <p:nvSpPr>
          <p:cNvPr id="22" name="Rectangle: Rounded Corners 23">
            <a:hlinkClick r:id="" action="ppaction://noaction"/>
            <a:extLst>
              <a:ext uri="{FF2B5EF4-FFF2-40B4-BE49-F238E27FC236}">
                <a16:creationId xmlns:a16="http://schemas.microsoft.com/office/drawing/2014/main" id="{9B55188C-D23C-76C9-1E69-05BAA3A6610B}"/>
              </a:ext>
            </a:extLst>
          </p:cNvPr>
          <p:cNvSpPr/>
          <p:nvPr/>
        </p:nvSpPr>
        <p:spPr>
          <a:xfrm>
            <a:off x="9218057" y="4839034"/>
            <a:ext cx="1382062" cy="37745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Skape lokalt eierskap</a:t>
            </a:r>
          </a:p>
        </p:txBody>
      </p:sp>
      <p:sp>
        <p:nvSpPr>
          <p:cNvPr id="18" name="Rectangle 17">
            <a:extLst>
              <a:ext uri="{FF2B5EF4-FFF2-40B4-BE49-F238E27FC236}">
                <a16:creationId xmlns:a16="http://schemas.microsoft.com/office/drawing/2014/main" id="{BEC7D0C2-9886-40A3-AC02-C9839ACF3905}"/>
              </a:ext>
            </a:extLst>
          </p:cNvPr>
          <p:cNvSpPr/>
          <p:nvPr/>
        </p:nvSpPr>
        <p:spPr>
          <a:xfrm>
            <a:off x="2245659" y="3195850"/>
            <a:ext cx="6038412" cy="3043232"/>
          </a:xfrm>
          <a:prstGeom prst="rect">
            <a:avLst/>
          </a:prstGeom>
          <a:noFill/>
          <a:ln>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lvl="0" defTabSz="316520">
              <a:spcBef>
                <a:spcPct val="20000"/>
              </a:spcBef>
              <a:defRPr/>
            </a:pPr>
            <a:endParaRPr lang="nb-NO" sz="1000" b="1">
              <a:solidFill>
                <a:schemeClr val="tx1"/>
              </a:solidFill>
              <a:cs typeface="Arial"/>
            </a:endParaRPr>
          </a:p>
        </p:txBody>
      </p:sp>
      <p:sp>
        <p:nvSpPr>
          <p:cNvPr id="6" name="Rectangle 5">
            <a:extLst>
              <a:ext uri="{FF2B5EF4-FFF2-40B4-BE49-F238E27FC236}">
                <a16:creationId xmlns:a16="http://schemas.microsoft.com/office/drawing/2014/main" id="{B22E8006-477C-742B-3356-3974598951CE}"/>
              </a:ext>
            </a:extLst>
          </p:cNvPr>
          <p:cNvSpPr/>
          <p:nvPr/>
        </p:nvSpPr>
        <p:spPr>
          <a:xfrm>
            <a:off x="3582351" y="3029645"/>
            <a:ext cx="3365028"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b="1">
                <a:solidFill>
                  <a:schemeClr val="tx1"/>
                </a:solidFill>
                <a:cs typeface="Calibri"/>
              </a:rPr>
              <a:t>Arrangementer i prosjektperioden</a:t>
            </a:r>
          </a:p>
        </p:txBody>
      </p:sp>
    </p:spTree>
    <p:extLst>
      <p:ext uri="{BB962C8B-B14F-4D97-AF65-F5344CB8AC3E}">
        <p14:creationId xmlns:p14="http://schemas.microsoft.com/office/powerpoint/2010/main" val="3664120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7">
            <a:extLst>
              <a:ext uri="{FF2B5EF4-FFF2-40B4-BE49-F238E27FC236}">
                <a16:creationId xmlns:a16="http://schemas.microsoft.com/office/drawing/2014/main" id="{47C899CE-A464-C6C7-0301-FDBB7E7E88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2124" y="4502897"/>
            <a:ext cx="3129915" cy="1892935"/>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5" name="Oval 4">
            <a:hlinkClick r:id="" action="ppaction://noaction"/>
            <a:extLst>
              <a:ext uri="{FF2B5EF4-FFF2-40B4-BE49-F238E27FC236}">
                <a16:creationId xmlns:a16="http://schemas.microsoft.com/office/drawing/2014/main" id="{AAE12EA5-D7BF-45B6-4E05-BA13867C19BF}"/>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9" name="Oval 8">
            <a:hlinkClick r:id="" action="ppaction://noaction"/>
            <a:extLst>
              <a:ext uri="{FF2B5EF4-FFF2-40B4-BE49-F238E27FC236}">
                <a16:creationId xmlns:a16="http://schemas.microsoft.com/office/drawing/2014/main" id="{11B0E48A-6BBF-BAAC-70E2-C4CCF05A889F}"/>
              </a:ext>
            </a:extLst>
          </p:cNvPr>
          <p:cNvSpPr/>
          <p:nvPr/>
        </p:nvSpPr>
        <p:spPr>
          <a:xfrm>
            <a:off x="243414" y="237776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7" name="Oval 16">
            <a:hlinkClick r:id="" action="ppaction://noaction"/>
            <a:extLst>
              <a:ext uri="{FF2B5EF4-FFF2-40B4-BE49-F238E27FC236}">
                <a16:creationId xmlns:a16="http://schemas.microsoft.com/office/drawing/2014/main" id="{0C95E26D-AD3F-273D-1108-4D0BC0ECF890}"/>
              </a:ext>
            </a:extLst>
          </p:cNvPr>
          <p:cNvSpPr/>
          <p:nvPr/>
        </p:nvSpPr>
        <p:spPr>
          <a:xfrm>
            <a:off x="243413" y="538435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cxnSp>
        <p:nvCxnSpPr>
          <p:cNvPr id="19" name="Straight Connector 18">
            <a:extLst>
              <a:ext uri="{FF2B5EF4-FFF2-40B4-BE49-F238E27FC236}">
                <a16:creationId xmlns:a16="http://schemas.microsoft.com/office/drawing/2014/main" id="{70C98DA8-0518-2EBC-DD15-C147FC01180E}"/>
              </a:ext>
            </a:extLst>
          </p:cNvPr>
          <p:cNvCxnSpPr>
            <a:cxnSpLocks/>
          </p:cNvCxnSpPr>
          <p:nvPr/>
        </p:nvCxnSpPr>
        <p:spPr>
          <a:xfrm>
            <a:off x="1673372" y="398056"/>
            <a:ext cx="9232521" cy="0"/>
          </a:xfrm>
          <a:prstGeom prst="line">
            <a:avLst/>
          </a:prstGeom>
          <a:ln/>
        </p:spPr>
        <p:style>
          <a:lnRef idx="1">
            <a:schemeClr val="dk1"/>
          </a:lnRef>
          <a:fillRef idx="0">
            <a:schemeClr val="dk1"/>
          </a:fillRef>
          <a:effectRef idx="0">
            <a:schemeClr val="dk1"/>
          </a:effectRef>
          <a:fontRef idx="minor">
            <a:schemeClr val="tx1"/>
          </a:fontRef>
        </p:style>
      </p:cxnSp>
      <p:sp>
        <p:nvSpPr>
          <p:cNvPr id="20" name="Rectangle: Rounded Corners 23">
            <a:hlinkClick r:id="" action="ppaction://noaction"/>
            <a:extLst>
              <a:ext uri="{FF2B5EF4-FFF2-40B4-BE49-F238E27FC236}">
                <a16:creationId xmlns:a16="http://schemas.microsoft.com/office/drawing/2014/main" id="{56E8E13A-458B-A613-B407-136F6E70C1EE}"/>
              </a:ext>
            </a:extLst>
          </p:cNvPr>
          <p:cNvSpPr/>
          <p:nvPr/>
        </p:nvSpPr>
        <p:spPr>
          <a:xfrm>
            <a:off x="1673373" y="195333"/>
            <a:ext cx="1491271" cy="397672"/>
          </a:xfrm>
          <a:prstGeom prst="roundRect">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Sørge for kulturbygging </a:t>
            </a:r>
            <a:br>
              <a:rPr lang="nb-NO" sz="900" dirty="0">
                <a:solidFill>
                  <a:schemeClr val="tx1"/>
                </a:solidFill>
              </a:rPr>
            </a:br>
            <a:r>
              <a:rPr lang="nb-NO" sz="900" dirty="0">
                <a:solidFill>
                  <a:schemeClr val="tx1"/>
                </a:solidFill>
              </a:rPr>
              <a:t>og dialog</a:t>
            </a:r>
          </a:p>
        </p:txBody>
      </p:sp>
      <p:sp>
        <p:nvSpPr>
          <p:cNvPr id="21" name="Rectangle: Rounded Corners 23">
            <a:hlinkClick r:id="" action="ppaction://noaction"/>
            <a:extLst>
              <a:ext uri="{FF2B5EF4-FFF2-40B4-BE49-F238E27FC236}">
                <a16:creationId xmlns:a16="http://schemas.microsoft.com/office/drawing/2014/main" id="{E8739D07-447B-B074-5625-E011CF089EF0}"/>
              </a:ext>
            </a:extLst>
          </p:cNvPr>
          <p:cNvSpPr/>
          <p:nvPr/>
        </p:nvSpPr>
        <p:spPr>
          <a:xfrm>
            <a:off x="3365990"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Planlegge</a:t>
            </a:r>
            <a:br>
              <a:rPr lang="nb-NO" sz="900" dirty="0">
                <a:solidFill>
                  <a:schemeClr val="tx1"/>
                </a:solidFill>
              </a:rPr>
            </a:br>
            <a:r>
              <a:rPr lang="nb-NO" sz="900" dirty="0">
                <a:solidFill>
                  <a:schemeClr val="tx1"/>
                </a:solidFill>
              </a:rPr>
              <a:t>samhandlingsdager</a:t>
            </a:r>
          </a:p>
        </p:txBody>
      </p:sp>
      <p:sp>
        <p:nvSpPr>
          <p:cNvPr id="22" name="Rectangle: Rounded Corners 23">
            <a:hlinkClick r:id="" action="ppaction://noaction"/>
            <a:extLst>
              <a:ext uri="{FF2B5EF4-FFF2-40B4-BE49-F238E27FC236}">
                <a16:creationId xmlns:a16="http://schemas.microsoft.com/office/drawing/2014/main" id="{47C27B25-D643-5701-C270-8435ECD442CE}"/>
              </a:ext>
            </a:extLst>
          </p:cNvPr>
          <p:cNvSpPr/>
          <p:nvPr/>
        </p:nvSpPr>
        <p:spPr>
          <a:xfrm>
            <a:off x="5058607"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Gjennomføre</a:t>
            </a:r>
            <a:br>
              <a:rPr lang="nb-NO" sz="900" dirty="0">
                <a:solidFill>
                  <a:schemeClr val="tx1"/>
                </a:solidFill>
              </a:rPr>
            </a:br>
            <a:r>
              <a:rPr lang="nb-NO" sz="900" dirty="0">
                <a:solidFill>
                  <a:schemeClr val="tx1"/>
                </a:solidFill>
              </a:rPr>
              <a:t>samhandlingsdager</a:t>
            </a:r>
          </a:p>
        </p:txBody>
      </p:sp>
      <p:sp>
        <p:nvSpPr>
          <p:cNvPr id="3" name="Rectangle: Rounded Corners 23">
            <a:hlinkClick r:id="" action="ppaction://noaction"/>
            <a:extLst>
              <a:ext uri="{FF2B5EF4-FFF2-40B4-BE49-F238E27FC236}">
                <a16:creationId xmlns:a16="http://schemas.microsoft.com/office/drawing/2014/main" id="{8E94C6AD-1F48-EF41-EEB6-E48203756E52}"/>
              </a:ext>
            </a:extLst>
          </p:cNvPr>
          <p:cNvSpPr/>
          <p:nvPr/>
        </p:nvSpPr>
        <p:spPr>
          <a:xfrm>
            <a:off x="8443841"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Arrangere</a:t>
            </a:r>
          </a:p>
          <a:p>
            <a:pPr algn="ctr" defTabSz="995478"/>
            <a:r>
              <a:rPr lang="nb-NO" sz="900" dirty="0">
                <a:solidFill>
                  <a:schemeClr val="tx1"/>
                </a:solidFill>
              </a:rPr>
              <a:t>arbeidssamlinger</a:t>
            </a:r>
          </a:p>
        </p:txBody>
      </p:sp>
      <p:sp>
        <p:nvSpPr>
          <p:cNvPr id="6" name="Rectangle: Rounded Corners 23">
            <a:hlinkClick r:id="" action="ppaction://noaction"/>
            <a:extLst>
              <a:ext uri="{FF2B5EF4-FFF2-40B4-BE49-F238E27FC236}">
                <a16:creationId xmlns:a16="http://schemas.microsoft.com/office/drawing/2014/main" id="{ECD1CA10-212D-B239-E6B8-8D776EDC99B2}"/>
              </a:ext>
            </a:extLst>
          </p:cNvPr>
          <p:cNvSpPr/>
          <p:nvPr/>
        </p:nvSpPr>
        <p:spPr>
          <a:xfrm>
            <a:off x="10136458"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Inngå i forvaltningsmodell</a:t>
            </a:r>
          </a:p>
        </p:txBody>
      </p:sp>
      <p:sp>
        <p:nvSpPr>
          <p:cNvPr id="7" name="Rectangle: Rounded Corners 23">
            <a:hlinkClick r:id="" action="ppaction://noaction"/>
            <a:extLst>
              <a:ext uri="{FF2B5EF4-FFF2-40B4-BE49-F238E27FC236}">
                <a16:creationId xmlns:a16="http://schemas.microsoft.com/office/drawing/2014/main" id="{49A48245-E117-CCC4-6F3E-8C27BF91CC86}"/>
              </a:ext>
            </a:extLst>
          </p:cNvPr>
          <p:cNvSpPr/>
          <p:nvPr/>
        </p:nvSpPr>
        <p:spPr>
          <a:xfrm>
            <a:off x="6751224"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Skape lokalt eierskap</a:t>
            </a:r>
          </a:p>
        </p:txBody>
      </p:sp>
      <p:sp>
        <p:nvSpPr>
          <p:cNvPr id="2" name="Oval 1">
            <a:hlinkClick r:id="" action="ppaction://noaction"/>
            <a:extLst>
              <a:ext uri="{FF2B5EF4-FFF2-40B4-BE49-F238E27FC236}">
                <a16:creationId xmlns:a16="http://schemas.microsoft.com/office/drawing/2014/main" id="{637FB876-37BC-47E6-7EE8-66BF2EA4D17B}"/>
              </a:ext>
            </a:extLst>
          </p:cNvPr>
          <p:cNvSpPr/>
          <p:nvPr/>
        </p:nvSpPr>
        <p:spPr>
          <a:xfrm>
            <a:off x="243413" y="3881058"/>
            <a:ext cx="1123343" cy="1039833"/>
          </a:xfrm>
          <a:prstGeom prst="ellipse">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Bli kjent med samhandlings-forløpene</a:t>
            </a:r>
          </a:p>
        </p:txBody>
      </p:sp>
      <p:sp>
        <p:nvSpPr>
          <p:cNvPr id="4" name="Rectangle 3">
            <a:extLst>
              <a:ext uri="{FF2B5EF4-FFF2-40B4-BE49-F238E27FC236}">
                <a16:creationId xmlns:a16="http://schemas.microsoft.com/office/drawing/2014/main" id="{FCE636B1-1666-518C-D5C5-B8504665D4F5}"/>
              </a:ext>
            </a:extLst>
          </p:cNvPr>
          <p:cNvSpPr/>
          <p:nvPr/>
        </p:nvSpPr>
        <p:spPr>
          <a:xfrm>
            <a:off x="1673372" y="2090982"/>
            <a:ext cx="4926123"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Hva er målet med samhandlingsdagene?</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Alle prosjektene under paraplyen Barn og unge helsetjeneste har </a:t>
            </a:r>
            <a:br>
              <a:rPr kumimoji="0" lang="nb-NO" sz="1100" b="0" i="0" u="none" strike="noStrike" kern="1200" cap="none" spc="0" normalizeH="0" baseline="0" noProof="0" dirty="0">
                <a:ln>
                  <a:noFill/>
                </a:ln>
                <a:solidFill>
                  <a:prstClr val="white"/>
                </a:solidFill>
                <a:effectLst/>
                <a:uLnTx/>
                <a:uFillTx/>
                <a:latin typeface="Calibri"/>
                <a:ea typeface="Calibri" panose="020F0502020204030204" pitchFamily="34" charset="0"/>
                <a:cs typeface="Calibri"/>
              </a:rPr>
            </a:b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gjennomført samhandlingsdager for å se på barrierer og muligheter for </a:t>
            </a:r>
            <a:br>
              <a:rPr kumimoji="0" lang="nb-NO" sz="1100" b="0" i="0" u="none" strike="noStrike" kern="1200" cap="none" spc="0" normalizeH="0" baseline="0" noProof="0" dirty="0">
                <a:ln>
                  <a:noFill/>
                </a:ln>
                <a:solidFill>
                  <a:prstClr val="white"/>
                </a:solidFill>
                <a:effectLst/>
                <a:uLnTx/>
                <a:uFillTx/>
                <a:latin typeface="Calibri"/>
                <a:ea typeface="Calibri" panose="020F0502020204030204" pitchFamily="34" charset="0"/>
                <a:cs typeface="Calibri"/>
              </a:rPr>
            </a:b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god samhandling, samt bli kjent med samhandlingsforløpene slik Helse Fonna har utformet dem. Her har representanter fra alle tjenester for barn og unge i den aktuelle regionen deltatt, både fastleger, kommunale tjenester og spesialisthelsetjenesten, i tillegg til brukerrepresentanter.</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Hensikten med samhandlingsdagene er kulturbygging og dialog. Gjennom erfaringsdeling og gruppearbeid skapes en felles forståelse av utfordringsbildet og hvorfor vi trenger å samordne tilbudet til barn og unge lokalt. </a:t>
            </a:r>
            <a:r>
              <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Det er viktig med bred deltakelse slik at alle som skal involveres får lik informasjon om videre arbeid i prosjektet. </a:t>
            </a:r>
            <a:endPar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85075158-2C87-FEE7-4FEF-31B159D8562F}"/>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5" name="Graphic 14" descr="Clipboard Partially Checked with solid fill">
            <a:extLst>
              <a:ext uri="{FF2B5EF4-FFF2-40B4-BE49-F238E27FC236}">
                <a16:creationId xmlns:a16="http://schemas.microsoft.com/office/drawing/2014/main" id="{334FE6AC-7E8A-5D77-4097-59145A4A62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6220" y="2180623"/>
            <a:ext cx="432000" cy="432000"/>
          </a:xfrm>
          <a:prstGeom prst="rect">
            <a:avLst/>
          </a:prstGeom>
        </p:spPr>
      </p:pic>
      <p:sp>
        <p:nvSpPr>
          <p:cNvPr id="16" name="Rectangle 15">
            <a:extLst>
              <a:ext uri="{FF2B5EF4-FFF2-40B4-BE49-F238E27FC236}">
                <a16:creationId xmlns:a16="http://schemas.microsoft.com/office/drawing/2014/main" id="{5F383539-294F-2B97-6F5F-DD09348A30B5}"/>
              </a:ext>
            </a:extLst>
          </p:cNvPr>
          <p:cNvSpPr/>
          <p:nvPr/>
        </p:nvSpPr>
        <p:spPr>
          <a:xfrm>
            <a:off x="7120368" y="2098835"/>
            <a:ext cx="4507362" cy="2124067"/>
          </a:xfrm>
          <a:prstGeom prst="rect">
            <a:avLst/>
          </a:prstGeom>
          <a:solidFill>
            <a:srgbClr val="BDD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For å sikre at alle involverte har en felles forståelse for utfordringsbildet og hensikt med samhandlingsforløpene anbefales det at man venter med tekstarbeid til etter at man har gjennomført samhandlingsdager. </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Vurder om det er hensiktsmessig med samling med utgangspunkt i den enkelte BUP og tilhørende kommuner/bydeler, eller et arrangement per kommune/bydel. Det vil være avhengig av størrelsen på kommunen og hvor mange deltakere man ønsker fra hver kommune. </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mn-cs"/>
              </a:rPr>
              <a:t>Skal dere arrangere flere samhandlingsdager? Det er lurt å bruke samme opplegg hver gang. Å arrangere gode samhandlingsdager er en treningssak, og man blir bedre og tryggere av erfaring!​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a:endParaRPr>
          </a:p>
        </p:txBody>
      </p:sp>
      <p:sp>
        <p:nvSpPr>
          <p:cNvPr id="23" name="Rectangle 22">
            <a:extLst>
              <a:ext uri="{FF2B5EF4-FFF2-40B4-BE49-F238E27FC236}">
                <a16:creationId xmlns:a16="http://schemas.microsoft.com/office/drawing/2014/main" id="{6FB4758D-6D44-A1B3-9435-A02E6AAFB4B9}"/>
              </a:ext>
            </a:extLst>
          </p:cNvPr>
          <p:cNvSpPr/>
          <p:nvPr/>
        </p:nvSpPr>
        <p:spPr>
          <a:xfrm>
            <a:off x="7120367" y="4424750"/>
            <a:ext cx="4507362" cy="2124067"/>
          </a:xfrm>
          <a:prstGeom prst="rect">
            <a:avLst/>
          </a:prstGeom>
          <a:solidFill>
            <a:srgbClr val="9EC3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Calibri"/>
              </a:rPr>
              <a:t>Eksempler og verktøy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316520" rtl="0" eaLnBrk="1" fontAlgn="auto" latinLnBrk="0" hangingPunct="1">
              <a:lnSpc>
                <a:spcPct val="100000"/>
              </a:lnSpc>
              <a:spcBef>
                <a:spcPct val="2000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Film fra samhandlingsdag i Bergen: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Calibri"/>
                <a:hlinkClick r:id="rId6">
                  <a:extLst>
                    <a:ext uri="{A12FA001-AC4F-418D-AE19-62706E023703}">
                      <ahyp:hlinkClr xmlns:ahyp="http://schemas.microsoft.com/office/drawing/2018/hyperlinkcolor" val="tx"/>
                    </a:ext>
                  </a:extLst>
                </a:hlinkClick>
              </a:rPr>
              <a:t>Sammen om barn og unge i Bergen - YouTube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316520" rtl="0" eaLnBrk="1" fontAlgn="auto" latinLnBrk="0" hangingPunct="1">
              <a:lnSpc>
                <a:spcPct val="100000"/>
              </a:lnSpc>
              <a:spcBef>
                <a:spcPct val="20000"/>
              </a:spcBef>
              <a:spcAft>
                <a:spcPts val="0"/>
              </a:spcAft>
              <a:buClrTx/>
              <a:buSzTx/>
              <a:buFont typeface="Arial,Sans-Serif"/>
              <a:buChar char="•"/>
              <a:tabLst/>
              <a:defRPr/>
            </a:pPr>
            <a:r>
              <a:rPr kumimoji="0" lang="en-GB" sz="1000" b="0" i="0" u="sng" strike="noStrike" kern="1200" cap="none" spc="0" normalizeH="0" baseline="0" noProof="0" dirty="0">
                <a:ln>
                  <a:noFill/>
                </a:ln>
                <a:solidFill>
                  <a:prstClr val="black"/>
                </a:solidFill>
                <a:effectLst/>
                <a:uLnTx/>
                <a:uFillTx/>
                <a:latin typeface="Calibri" panose="020F0502020204030204"/>
                <a:ea typeface="+mn-ea"/>
                <a:cs typeface="Calibri"/>
                <a:hlinkClick r:id="rId7">
                  <a:extLst>
                    <a:ext uri="{A12FA001-AC4F-418D-AE19-62706E023703}">
                      <ahyp:hlinkClr xmlns:ahyp="http://schemas.microsoft.com/office/drawing/2018/hyperlinkcolor" val="tx"/>
                    </a:ext>
                  </a:extLst>
                </a:hlinkClick>
              </a:rPr>
              <a:t>Hvordan fasilitere en workshop - Få tips, tricks og maler for workshopfasilitering</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Calibri"/>
              <a:hlinkClick r:id="rId7">
                <a:extLst>
                  <a:ext uri="{A12FA001-AC4F-418D-AE19-62706E023703}">
                    <ahyp:hlinkClr xmlns:ahyp="http://schemas.microsoft.com/office/drawing/2018/hyperlinkcolor" val="tx"/>
                  </a:ext>
                </a:extLst>
              </a:hlinkClick>
            </a:endParaRPr>
          </a:p>
          <a:p>
            <a:pPr marL="171450" marR="0" lvl="0" indent="-171450" algn="l" defTabSz="316520" rtl="0" eaLnBrk="1" fontAlgn="auto" latinLnBrk="0" hangingPunct="1">
              <a:lnSpc>
                <a:spcPct val="100000"/>
              </a:lnSpc>
              <a:spcBef>
                <a:spcPct val="20000"/>
              </a:spcBef>
              <a:spcAft>
                <a:spcPts val="0"/>
              </a:spcAft>
              <a:buClrTx/>
              <a:buSzTx/>
              <a:buFont typeface="Arial,Sans-Serif"/>
              <a:buChar char="•"/>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endParaRPr>
          </a:p>
          <a:p>
            <a:endParaRPr lang="en-NO" sz="1100" dirty="0"/>
          </a:p>
        </p:txBody>
      </p:sp>
      <p:sp>
        <p:nvSpPr>
          <p:cNvPr id="24" name="Oval 23">
            <a:extLst>
              <a:ext uri="{FF2B5EF4-FFF2-40B4-BE49-F238E27FC236}">
                <a16:creationId xmlns:a16="http://schemas.microsoft.com/office/drawing/2014/main" id="{63C7A350-778E-9704-3E20-A3EF89332CA0}"/>
              </a:ext>
            </a:extLst>
          </p:cNvPr>
          <p:cNvSpPr/>
          <p:nvPr/>
        </p:nvSpPr>
        <p:spPr>
          <a:xfrm>
            <a:off x="11280690" y="2090624"/>
            <a:ext cx="611698" cy="611999"/>
          </a:xfrm>
          <a:prstGeom prst="ellipse">
            <a:avLst/>
          </a:prstGeom>
          <a:solidFill>
            <a:srgbClr val="BDD7EF"/>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5" name="Graphic 24" descr="Lights On with solid fill">
            <a:extLst>
              <a:ext uri="{FF2B5EF4-FFF2-40B4-BE49-F238E27FC236}">
                <a16:creationId xmlns:a16="http://schemas.microsoft.com/office/drawing/2014/main" id="{4AB753B3-E9A7-508A-170A-5DC76510E3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70539" y="2180623"/>
            <a:ext cx="432000" cy="432000"/>
          </a:xfrm>
          <a:prstGeom prst="rect">
            <a:avLst/>
          </a:prstGeom>
        </p:spPr>
      </p:pic>
      <p:sp>
        <p:nvSpPr>
          <p:cNvPr id="26" name="Oval 25">
            <a:extLst>
              <a:ext uri="{FF2B5EF4-FFF2-40B4-BE49-F238E27FC236}">
                <a16:creationId xmlns:a16="http://schemas.microsoft.com/office/drawing/2014/main" id="{DD8381E4-DAEE-31F4-1E06-44E6EC3EDF7A}"/>
              </a:ext>
            </a:extLst>
          </p:cNvPr>
          <p:cNvSpPr/>
          <p:nvPr/>
        </p:nvSpPr>
        <p:spPr>
          <a:xfrm>
            <a:off x="11280690" y="4424750"/>
            <a:ext cx="611698" cy="611999"/>
          </a:xfrm>
          <a:prstGeom prst="ellipse">
            <a:avLst/>
          </a:prstGeom>
          <a:solidFill>
            <a:srgbClr val="9EC3E7"/>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7" name="Graphic 26" descr="Wrench with solid fill">
            <a:extLst>
              <a:ext uri="{FF2B5EF4-FFF2-40B4-BE49-F238E27FC236}">
                <a16:creationId xmlns:a16="http://schemas.microsoft.com/office/drawing/2014/main" id="{C0DF6EC7-4F0E-6A1E-F49F-3AD5F8F838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031765">
            <a:off x="11424539" y="4568749"/>
            <a:ext cx="324000" cy="324000"/>
          </a:xfrm>
          <a:prstGeom prst="rect">
            <a:avLst/>
          </a:prstGeom>
        </p:spPr>
      </p:pic>
      <p:sp>
        <p:nvSpPr>
          <p:cNvPr id="28" name="TextBox 27">
            <a:extLst>
              <a:ext uri="{FF2B5EF4-FFF2-40B4-BE49-F238E27FC236}">
                <a16:creationId xmlns:a16="http://schemas.microsoft.com/office/drawing/2014/main" id="{7198D568-B5E7-378A-CB5E-6405BA387E14}"/>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t>Sørge for kulturbygging og dialog</a:t>
            </a:r>
          </a:p>
        </p:txBody>
      </p:sp>
      <p:sp>
        <p:nvSpPr>
          <p:cNvPr id="29" name="TextBox 28">
            <a:extLst>
              <a:ext uri="{FF2B5EF4-FFF2-40B4-BE49-F238E27FC236}">
                <a16:creationId xmlns:a16="http://schemas.microsoft.com/office/drawing/2014/main" id="{17178171-8F19-5BFB-215B-E5E73587145C}"/>
              </a:ext>
            </a:extLst>
          </p:cNvPr>
          <p:cNvSpPr txBox="1"/>
          <p:nvPr/>
        </p:nvSpPr>
        <p:spPr>
          <a:xfrm>
            <a:off x="1673372" y="1236191"/>
            <a:ext cx="9954357" cy="500137"/>
          </a:xfrm>
          <a:prstGeom prst="rect">
            <a:avLst/>
          </a:prstGeom>
          <a:noFill/>
        </p:spPr>
        <p:txBody>
          <a:bodyPr wrap="square" rtlCol="0">
            <a:spAutoFit/>
          </a:bodyPr>
          <a:lstStyle/>
          <a:p>
            <a:r>
              <a:rPr lang="nb-NO" sz="1600" dirty="0">
                <a:latin typeface="Calibri"/>
                <a:ea typeface="Calibri" panose="020F0502020204030204" pitchFamily="34" charset="0"/>
                <a:cs typeface="Calibri"/>
              </a:rPr>
              <a:t>Hovedhensikten med samhandlingsdagene er å skape en arena for kulturbygging og dialog. </a:t>
            </a:r>
            <a:endParaRPr lang="nb-NO" sz="1600" dirty="0">
              <a:effectLst/>
              <a:ea typeface="Times New Roman" panose="02020603050405020304" pitchFamily="18" charset="0"/>
              <a:cs typeface="Times New Roman" panose="02020603050405020304" pitchFamily="18" charset="0"/>
            </a:endParaRPr>
          </a:p>
          <a:p>
            <a:endParaRPr lang="nb-NO" sz="1050" dirty="0">
              <a:cs typeface="Arial" panose="020B0604020202020204" pitchFamily="34" charset="0"/>
            </a:endParaRPr>
          </a:p>
        </p:txBody>
      </p:sp>
      <p:pic>
        <p:nvPicPr>
          <p:cNvPr id="12" name="Bilde 7">
            <a:extLst>
              <a:ext uri="{FF2B5EF4-FFF2-40B4-BE49-F238E27FC236}">
                <a16:creationId xmlns:a16="http://schemas.microsoft.com/office/drawing/2014/main" id="{47C899CE-A464-C6C7-0301-FDBB7E7E88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4667" y="4500367"/>
            <a:ext cx="3129915" cy="1892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627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BEBF9DB-0EA4-2B34-CB0F-D4D8460DD326}"/>
              </a:ext>
            </a:extLst>
          </p:cNvPr>
          <p:cNvSpPr/>
          <p:nvPr/>
        </p:nvSpPr>
        <p:spPr>
          <a:xfrm>
            <a:off x="1673372" y="2090982"/>
            <a:ext cx="4926123"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Invitasjon og deltakere</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Til samhandlingsdagen anbefales det at man inviterer brukere og sentrale representanter fra både kommune og spesialisthelsetjeneste for å sikre </a:t>
            </a:r>
            <a:br>
              <a:rPr kumimoji="0" lang="nb-NO"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samhandling og innspill fra alle relevante tjenester. Aktuelle deltakere:</a:t>
            </a: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mn-cs"/>
              </a:rPr>
              <a:t>Brukere</a:t>
            </a:r>
            <a:r>
              <a:rPr kumimoji="0" lang="nb-NO" sz="11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a:t>
            </a: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Inviter ungdomsråd i kommune og foretak, brukerorganisasjoner, ungdom og foreldre som har erfaring fra tjenestene.  </a:t>
            </a: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Sans-Serif"/>
              <a:buChar char="•"/>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mn-cs"/>
              </a:rPr>
              <a:t>Kommunene</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Inviter kommuneoverlege, helsestasjon og skolehelsetjeneste, psykisk helsetjeneste, barneverntjeneste, PPT, skoleledelse, barnehageledelse, koordinerende enhet, barnekoordinatorer, helse og omsorgsledere, </a:t>
            </a:r>
            <a:r>
              <a:rPr kumimoji="0" lang="nb-NO" sz="11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fysio</a:t>
            </a: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og ergoterapitjeneste og oppvekstsjefer/sektorledere som har ansvar tjenestene for barn og unge.</a:t>
            </a:r>
            <a:r>
              <a:rPr kumimoji="0" lang="nb-NO" sz="11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mn-cs"/>
              </a:rPr>
              <a:t>Spesialisthelsetjenesten: </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Inviter ledelse og sentrale fagpersoner fra BUP, habiliteringstjeneste og somatisk barneavdeling.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mn-cs"/>
              </a:rPr>
              <a:t>Fastleger:</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rPr>
              <a:t> Inviter kommuneoverlege fra hver kommune og praksiskoordinator (PKO) legene som er tilknyttet foretaket. Du finner oversikt over PKO legene på sykehusets internettside.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Lag en invitasjonstekst som er tydelig på målgruppe for arrangementet og målsetting for dagen. Bygg samhandlingskultur allerede i invitasjonsteksten, og legg vekt på </a:t>
            </a:r>
            <a:r>
              <a:rPr kumimoji="0" lang="nb-NO" sz="11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samskaping</a:t>
            </a: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på tvers av brukere, kommuner og spesialisthelsetjeneste (skap et «vi»).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80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p:txBody>
      </p:sp>
      <p:sp>
        <p:nvSpPr>
          <p:cNvPr id="54" name="TextBox 53">
            <a:extLst>
              <a:ext uri="{FF2B5EF4-FFF2-40B4-BE49-F238E27FC236}">
                <a16:creationId xmlns:a16="http://schemas.microsoft.com/office/drawing/2014/main" id="{DC8DB191-9D5C-94F9-5E4A-ED2B2F436DDE}"/>
              </a:ext>
            </a:extLst>
          </p:cNvPr>
          <p:cNvSpPr txBox="1"/>
          <p:nvPr/>
        </p:nvSpPr>
        <p:spPr>
          <a:xfrm>
            <a:off x="1673372" y="1236191"/>
            <a:ext cx="9954357" cy="338554"/>
          </a:xfrm>
          <a:prstGeom prst="rect">
            <a:avLst/>
          </a:prstGeom>
          <a:noFill/>
        </p:spPr>
        <p:txBody>
          <a:bodyPr wrap="square" lIns="91440" tIns="45720" rIns="91440" bIns="45720" rtlCol="0" anchor="t">
            <a:spAutoFit/>
          </a:bodyPr>
          <a:lstStyle/>
          <a:p>
            <a:r>
              <a:rPr lang="nb-NO" sz="1600">
                <a:ea typeface="+mn-lt"/>
                <a:cs typeface="+mn-lt"/>
              </a:rPr>
              <a:t>Bruk god tid på å planlegge samlingen, tenk gjennom detaljer og gjøre alle nødvendige forberedelser. </a:t>
            </a:r>
            <a:endParaRPr lang="nb-NO" sz="1600">
              <a:cs typeface="Calibri"/>
            </a:endParaRP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cs typeface="Calibri"/>
              </a:rPr>
              <a:t>Planlegge samhandlingsdager</a:t>
            </a:r>
          </a:p>
        </p:txBody>
      </p:sp>
      <p:sp>
        <p:nvSpPr>
          <p:cNvPr id="14" name="Oval 13">
            <a:hlinkClick r:id="" action="ppaction://noaction"/>
            <a:extLst>
              <a:ext uri="{FF2B5EF4-FFF2-40B4-BE49-F238E27FC236}">
                <a16:creationId xmlns:a16="http://schemas.microsoft.com/office/drawing/2014/main" id="{D2B56101-2738-DBCC-08D5-983029709832}"/>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16" name="Oval 15">
            <a:hlinkClick r:id="" action="ppaction://noaction"/>
            <a:extLst>
              <a:ext uri="{FF2B5EF4-FFF2-40B4-BE49-F238E27FC236}">
                <a16:creationId xmlns:a16="http://schemas.microsoft.com/office/drawing/2014/main" id="{62493C60-FAC4-CA6F-A766-0D6A3143CF5C}"/>
              </a:ext>
            </a:extLst>
          </p:cNvPr>
          <p:cNvSpPr/>
          <p:nvPr/>
        </p:nvSpPr>
        <p:spPr>
          <a:xfrm>
            <a:off x="243414" y="237776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7" name="Oval 16">
            <a:hlinkClick r:id="" action="ppaction://noaction"/>
            <a:extLst>
              <a:ext uri="{FF2B5EF4-FFF2-40B4-BE49-F238E27FC236}">
                <a16:creationId xmlns:a16="http://schemas.microsoft.com/office/drawing/2014/main" id="{775BA5A5-D443-CE40-2A29-B352D18D2EFF}"/>
              </a:ext>
            </a:extLst>
          </p:cNvPr>
          <p:cNvSpPr/>
          <p:nvPr/>
        </p:nvSpPr>
        <p:spPr>
          <a:xfrm>
            <a:off x="243413" y="538435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2" name="Oval 1">
            <a:hlinkClick r:id="" action="ppaction://noaction"/>
            <a:extLst>
              <a:ext uri="{FF2B5EF4-FFF2-40B4-BE49-F238E27FC236}">
                <a16:creationId xmlns:a16="http://schemas.microsoft.com/office/drawing/2014/main" id="{42E7A7AE-5DCA-EAAC-D749-BA26B5B85FE9}"/>
              </a:ext>
            </a:extLst>
          </p:cNvPr>
          <p:cNvSpPr/>
          <p:nvPr/>
        </p:nvSpPr>
        <p:spPr>
          <a:xfrm>
            <a:off x="243413" y="3881058"/>
            <a:ext cx="1123343" cy="1039833"/>
          </a:xfrm>
          <a:prstGeom prst="ellipse">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Bli kjent med samhandlings-forløpene</a:t>
            </a:r>
          </a:p>
        </p:txBody>
      </p:sp>
      <p:cxnSp>
        <p:nvCxnSpPr>
          <p:cNvPr id="23" name="Straight Connector 22">
            <a:extLst>
              <a:ext uri="{FF2B5EF4-FFF2-40B4-BE49-F238E27FC236}">
                <a16:creationId xmlns:a16="http://schemas.microsoft.com/office/drawing/2014/main" id="{275DD607-F799-10F8-FB36-D2C48E05458C}"/>
              </a:ext>
            </a:extLst>
          </p:cNvPr>
          <p:cNvCxnSpPr>
            <a:cxnSpLocks/>
          </p:cNvCxnSpPr>
          <p:nvPr/>
        </p:nvCxnSpPr>
        <p:spPr>
          <a:xfrm>
            <a:off x="1673372" y="398056"/>
            <a:ext cx="9232521" cy="0"/>
          </a:xfrm>
          <a:prstGeom prst="line">
            <a:avLst/>
          </a:prstGeom>
          <a:ln/>
        </p:spPr>
        <p:style>
          <a:lnRef idx="1">
            <a:schemeClr val="dk1"/>
          </a:lnRef>
          <a:fillRef idx="0">
            <a:schemeClr val="dk1"/>
          </a:fillRef>
          <a:effectRef idx="0">
            <a:schemeClr val="dk1"/>
          </a:effectRef>
          <a:fontRef idx="minor">
            <a:schemeClr val="tx1"/>
          </a:fontRef>
        </p:style>
      </p:cxnSp>
      <p:sp>
        <p:nvSpPr>
          <p:cNvPr id="24" name="Rectangle: Rounded Corners 23">
            <a:hlinkClick r:id="" action="ppaction://noaction"/>
            <a:extLst>
              <a:ext uri="{FF2B5EF4-FFF2-40B4-BE49-F238E27FC236}">
                <a16:creationId xmlns:a16="http://schemas.microsoft.com/office/drawing/2014/main" id="{A884283A-51D8-984F-ABF3-5FB51E4F58EC}"/>
              </a:ext>
            </a:extLst>
          </p:cNvPr>
          <p:cNvSpPr/>
          <p:nvPr/>
        </p:nvSpPr>
        <p:spPr>
          <a:xfrm>
            <a:off x="1673373" y="195333"/>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Sørge for kulturbygging </a:t>
            </a:r>
            <a:br>
              <a:rPr lang="nb-NO" sz="900" dirty="0">
                <a:solidFill>
                  <a:schemeClr val="tx1"/>
                </a:solidFill>
              </a:rPr>
            </a:br>
            <a:r>
              <a:rPr lang="nb-NO" sz="900" dirty="0">
                <a:solidFill>
                  <a:schemeClr val="tx1"/>
                </a:solidFill>
              </a:rPr>
              <a:t>og dialog</a:t>
            </a:r>
          </a:p>
        </p:txBody>
      </p:sp>
      <p:sp>
        <p:nvSpPr>
          <p:cNvPr id="25" name="Rectangle: Rounded Corners 23">
            <a:hlinkClick r:id="" action="ppaction://noaction"/>
            <a:extLst>
              <a:ext uri="{FF2B5EF4-FFF2-40B4-BE49-F238E27FC236}">
                <a16:creationId xmlns:a16="http://schemas.microsoft.com/office/drawing/2014/main" id="{6A206A22-1D2D-873F-0717-20532FDA0BDB}"/>
              </a:ext>
            </a:extLst>
          </p:cNvPr>
          <p:cNvSpPr/>
          <p:nvPr/>
        </p:nvSpPr>
        <p:spPr>
          <a:xfrm>
            <a:off x="3365990" y="207063"/>
            <a:ext cx="1491271" cy="397672"/>
          </a:xfrm>
          <a:prstGeom prst="roundRect">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Planlegge</a:t>
            </a:r>
            <a:br>
              <a:rPr lang="nb-NO" sz="900" dirty="0">
                <a:solidFill>
                  <a:schemeClr val="tx1"/>
                </a:solidFill>
              </a:rPr>
            </a:br>
            <a:r>
              <a:rPr lang="nb-NO" sz="900" dirty="0">
                <a:solidFill>
                  <a:schemeClr val="tx1"/>
                </a:solidFill>
              </a:rPr>
              <a:t>samhandlingsdager</a:t>
            </a:r>
          </a:p>
        </p:txBody>
      </p:sp>
      <p:sp>
        <p:nvSpPr>
          <p:cNvPr id="26" name="Rectangle: Rounded Corners 23">
            <a:hlinkClick r:id="" action="ppaction://noaction"/>
            <a:extLst>
              <a:ext uri="{FF2B5EF4-FFF2-40B4-BE49-F238E27FC236}">
                <a16:creationId xmlns:a16="http://schemas.microsoft.com/office/drawing/2014/main" id="{CA40CC72-4BA5-A740-5C2C-2D692FE3F80E}"/>
              </a:ext>
            </a:extLst>
          </p:cNvPr>
          <p:cNvSpPr/>
          <p:nvPr/>
        </p:nvSpPr>
        <p:spPr>
          <a:xfrm>
            <a:off x="5058607"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Gjennomføre</a:t>
            </a:r>
            <a:br>
              <a:rPr lang="nb-NO" sz="900" dirty="0">
                <a:solidFill>
                  <a:schemeClr val="tx1"/>
                </a:solidFill>
              </a:rPr>
            </a:br>
            <a:r>
              <a:rPr lang="nb-NO" sz="900" dirty="0">
                <a:solidFill>
                  <a:schemeClr val="tx1"/>
                </a:solidFill>
              </a:rPr>
              <a:t>samhandlingsdager</a:t>
            </a:r>
          </a:p>
        </p:txBody>
      </p:sp>
      <p:sp>
        <p:nvSpPr>
          <p:cNvPr id="27" name="Rectangle: Rounded Corners 23">
            <a:hlinkClick r:id="" action="ppaction://noaction"/>
            <a:extLst>
              <a:ext uri="{FF2B5EF4-FFF2-40B4-BE49-F238E27FC236}">
                <a16:creationId xmlns:a16="http://schemas.microsoft.com/office/drawing/2014/main" id="{97FC3535-270C-DBE9-9790-83199475E423}"/>
              </a:ext>
            </a:extLst>
          </p:cNvPr>
          <p:cNvSpPr/>
          <p:nvPr/>
        </p:nvSpPr>
        <p:spPr>
          <a:xfrm>
            <a:off x="8443841"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Arrangere</a:t>
            </a:r>
          </a:p>
          <a:p>
            <a:pPr algn="ctr" defTabSz="995478"/>
            <a:r>
              <a:rPr lang="nb-NO" sz="900" dirty="0">
                <a:solidFill>
                  <a:schemeClr val="tx1"/>
                </a:solidFill>
              </a:rPr>
              <a:t>arbeidssamlinger</a:t>
            </a:r>
          </a:p>
        </p:txBody>
      </p:sp>
      <p:sp>
        <p:nvSpPr>
          <p:cNvPr id="28" name="Rectangle: Rounded Corners 23">
            <a:hlinkClick r:id="" action="ppaction://noaction"/>
            <a:extLst>
              <a:ext uri="{FF2B5EF4-FFF2-40B4-BE49-F238E27FC236}">
                <a16:creationId xmlns:a16="http://schemas.microsoft.com/office/drawing/2014/main" id="{BC6BA459-E428-C647-EBE5-16BE9CEE7ED7}"/>
              </a:ext>
            </a:extLst>
          </p:cNvPr>
          <p:cNvSpPr/>
          <p:nvPr/>
        </p:nvSpPr>
        <p:spPr>
          <a:xfrm>
            <a:off x="10136458"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Inngå i forvaltningsmodell</a:t>
            </a:r>
          </a:p>
        </p:txBody>
      </p:sp>
      <p:sp>
        <p:nvSpPr>
          <p:cNvPr id="29" name="Rectangle: Rounded Corners 23">
            <a:hlinkClick r:id="" action="ppaction://noaction"/>
            <a:extLst>
              <a:ext uri="{FF2B5EF4-FFF2-40B4-BE49-F238E27FC236}">
                <a16:creationId xmlns:a16="http://schemas.microsoft.com/office/drawing/2014/main" id="{1E62EC48-4760-0BBE-05C1-C4FF3E19F88D}"/>
              </a:ext>
            </a:extLst>
          </p:cNvPr>
          <p:cNvSpPr/>
          <p:nvPr/>
        </p:nvSpPr>
        <p:spPr>
          <a:xfrm>
            <a:off x="6751224"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Skape lokalt eierskap</a:t>
            </a:r>
          </a:p>
        </p:txBody>
      </p:sp>
      <p:sp>
        <p:nvSpPr>
          <p:cNvPr id="13" name="Rectangle 12">
            <a:extLst>
              <a:ext uri="{FF2B5EF4-FFF2-40B4-BE49-F238E27FC236}">
                <a16:creationId xmlns:a16="http://schemas.microsoft.com/office/drawing/2014/main" id="{2F57A30F-A46E-685C-0749-81B044E886F1}"/>
              </a:ext>
            </a:extLst>
          </p:cNvPr>
          <p:cNvSpPr/>
          <p:nvPr/>
        </p:nvSpPr>
        <p:spPr>
          <a:xfrm>
            <a:off x="7120368" y="2098835"/>
            <a:ext cx="4507362" cy="2124067"/>
          </a:xfrm>
          <a:prstGeom prst="rect">
            <a:avLst/>
          </a:prstGeom>
          <a:solidFill>
            <a:srgbClr val="BDD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Tenk på detaljer som kan gi arrangementet et løft (fin ramme, god mat, pausemat) og at det er plass for deltakerne til å mingle underveis </a:t>
            </a:r>
            <a:b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b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i dagen.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Velg lyse lokaler med plass til at deltakerne kan sitte rundt bord. Velg helst runde bord. Det legger til rette for gruppearbeid, samtaler og dialog rundt bordene.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Det er viktig med påmelding til arrangementet for å ha oversikt over hvem som kommer og forberede programmet. Påmeldingen bør inneholde navn, tjeneste, kommune/avdeling, epostadresse.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Det kan være vanskelig å få fastleger til å være med på arrangementet, men et tips er å invitere kommuneoverleger og PKO legene i sykehuset.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8" name="Rectangle 17">
            <a:extLst>
              <a:ext uri="{FF2B5EF4-FFF2-40B4-BE49-F238E27FC236}">
                <a16:creationId xmlns:a16="http://schemas.microsoft.com/office/drawing/2014/main" id="{FCE90360-D464-446A-3F29-02F461EA7F9D}"/>
              </a:ext>
            </a:extLst>
          </p:cNvPr>
          <p:cNvSpPr/>
          <p:nvPr/>
        </p:nvSpPr>
        <p:spPr>
          <a:xfrm>
            <a:off x="7120367" y="4424750"/>
            <a:ext cx="4507362" cy="2124067"/>
          </a:xfrm>
          <a:prstGeom prst="rect">
            <a:avLst/>
          </a:prstGeom>
          <a:solidFill>
            <a:srgbClr val="9EC3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Calibri"/>
              </a:rPr>
              <a:t>Eksempler og verktøy</a:t>
            </a: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316520" rtl="0" eaLnBrk="1" fontAlgn="auto" latinLnBrk="0" hangingPunct="1">
              <a:lnSpc>
                <a:spcPct val="100000"/>
              </a:lnSpc>
              <a:spcBef>
                <a:spcPts val="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hlinkClick r:id="rId3">
                  <a:extLst>
                    <a:ext uri="{A12FA001-AC4F-418D-AE19-62706E023703}">
                      <ahyp:hlinkClr xmlns:ahyp="http://schemas.microsoft.com/office/drawing/2018/hyperlinkcolor" val="tx"/>
                    </a:ext>
                  </a:extLst>
                </a:hlinkClick>
              </a:rPr>
              <a:t>Eksempel på invitasjonstekst: PDF</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sp>
        <p:nvSpPr>
          <p:cNvPr id="19" name="Oval 18">
            <a:extLst>
              <a:ext uri="{FF2B5EF4-FFF2-40B4-BE49-F238E27FC236}">
                <a16:creationId xmlns:a16="http://schemas.microsoft.com/office/drawing/2014/main" id="{DF83F510-329A-FE14-B504-6736252B5065}"/>
              </a:ext>
            </a:extLst>
          </p:cNvPr>
          <p:cNvSpPr/>
          <p:nvPr/>
        </p:nvSpPr>
        <p:spPr>
          <a:xfrm>
            <a:off x="11280690" y="2090624"/>
            <a:ext cx="611698" cy="611999"/>
          </a:xfrm>
          <a:prstGeom prst="ellipse">
            <a:avLst/>
          </a:prstGeom>
          <a:solidFill>
            <a:srgbClr val="BDD7EF"/>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0" name="Graphic 19" descr="Lights On with solid fill">
            <a:extLst>
              <a:ext uri="{FF2B5EF4-FFF2-40B4-BE49-F238E27FC236}">
                <a16:creationId xmlns:a16="http://schemas.microsoft.com/office/drawing/2014/main" id="{264A473F-88D0-8422-5E29-C66A73EE32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70539" y="2180623"/>
            <a:ext cx="432000" cy="432000"/>
          </a:xfrm>
          <a:prstGeom prst="rect">
            <a:avLst/>
          </a:prstGeom>
        </p:spPr>
      </p:pic>
      <p:sp>
        <p:nvSpPr>
          <p:cNvPr id="21" name="Oval 20">
            <a:extLst>
              <a:ext uri="{FF2B5EF4-FFF2-40B4-BE49-F238E27FC236}">
                <a16:creationId xmlns:a16="http://schemas.microsoft.com/office/drawing/2014/main" id="{767BCEBF-18C3-A16C-7DFD-79D46AB999AE}"/>
              </a:ext>
            </a:extLst>
          </p:cNvPr>
          <p:cNvSpPr/>
          <p:nvPr/>
        </p:nvSpPr>
        <p:spPr>
          <a:xfrm>
            <a:off x="11280690" y="4424750"/>
            <a:ext cx="611698" cy="611999"/>
          </a:xfrm>
          <a:prstGeom prst="ellipse">
            <a:avLst/>
          </a:prstGeom>
          <a:solidFill>
            <a:srgbClr val="9EC3E7"/>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2" name="Graphic 21" descr="Wrench with solid fill">
            <a:extLst>
              <a:ext uri="{FF2B5EF4-FFF2-40B4-BE49-F238E27FC236}">
                <a16:creationId xmlns:a16="http://schemas.microsoft.com/office/drawing/2014/main" id="{5CF01E89-F874-44D4-687E-7A242B66F3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031765">
            <a:off x="11424539" y="4568749"/>
            <a:ext cx="324000" cy="324000"/>
          </a:xfrm>
          <a:prstGeom prst="rect">
            <a:avLst/>
          </a:prstGeom>
        </p:spPr>
      </p:pic>
      <p:sp>
        <p:nvSpPr>
          <p:cNvPr id="38" name="Oval 37">
            <a:extLst>
              <a:ext uri="{FF2B5EF4-FFF2-40B4-BE49-F238E27FC236}">
                <a16:creationId xmlns:a16="http://schemas.microsoft.com/office/drawing/2014/main" id="{6E8542C9-155A-78A4-F3A6-C6F4BD8816CF}"/>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39" name="Graphic 38" descr="Clipboard Partially Checked with solid fill">
            <a:extLst>
              <a:ext uri="{FF2B5EF4-FFF2-40B4-BE49-F238E27FC236}">
                <a16:creationId xmlns:a16="http://schemas.microsoft.com/office/drawing/2014/main" id="{DD57E9BF-8EB2-1550-B803-E82CD725E5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6220" y="2180623"/>
            <a:ext cx="432000" cy="432000"/>
          </a:xfrm>
          <a:prstGeom prst="rect">
            <a:avLst/>
          </a:prstGeom>
        </p:spPr>
      </p:pic>
    </p:spTree>
    <p:extLst>
      <p:ext uri="{BB962C8B-B14F-4D97-AF65-F5344CB8AC3E}">
        <p14:creationId xmlns:p14="http://schemas.microsoft.com/office/powerpoint/2010/main" val="3029270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DC8DB191-9D5C-94F9-5E4A-ED2B2F436DDE}"/>
              </a:ext>
            </a:extLst>
          </p:cNvPr>
          <p:cNvSpPr txBox="1"/>
          <p:nvPr/>
        </p:nvSpPr>
        <p:spPr>
          <a:xfrm>
            <a:off x="1673372" y="1236191"/>
            <a:ext cx="9954357" cy="830997"/>
          </a:xfrm>
          <a:prstGeom prst="rect">
            <a:avLst/>
          </a:prstGeom>
          <a:noFill/>
        </p:spPr>
        <p:txBody>
          <a:bodyPr wrap="square" lIns="91440" tIns="45720" rIns="91440" bIns="45720" rtlCol="0" anchor="t">
            <a:spAutoFit/>
          </a:bodyPr>
          <a:lstStyle/>
          <a:p>
            <a:r>
              <a:rPr lang="nb-NO" sz="1600"/>
              <a:t>Sett konkrete læringsmål for arrangementet: Hva ønsker dere at deltakerne skal sitte igjen med når dagen er slutt? Sikre dere at programmet for dagen er laget for å oppfylle målene.</a:t>
            </a:r>
            <a:endParaRPr lang="en-US" sz="1600">
              <a:cs typeface="Calibri"/>
            </a:endParaRPr>
          </a:p>
          <a:p>
            <a:endParaRPr lang="nb-NO" sz="1600">
              <a:effectLst/>
              <a:latin typeface="Calibri"/>
              <a:ea typeface="Calibri" panose="020F0502020204030204" pitchFamily="34" charset="0"/>
              <a:cs typeface="Calibri"/>
            </a:endParaRP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5446995" cy="646331"/>
          </a:xfrm>
          <a:prstGeom prst="rect">
            <a:avLst/>
          </a:prstGeom>
          <a:noFill/>
        </p:spPr>
        <p:txBody>
          <a:bodyPr wrap="square" lIns="91440" tIns="45720" rIns="91440" bIns="45720" rtlCol="0" anchor="t">
            <a:spAutoFit/>
          </a:bodyPr>
          <a:lstStyle/>
          <a:p>
            <a:r>
              <a:rPr lang="nb-NO" b="1" dirty="0"/>
              <a:t>Gjennomføre samhandlingsdager</a:t>
            </a:r>
            <a:endParaRPr lang="nb-NO" dirty="0"/>
          </a:p>
          <a:p>
            <a:endParaRPr lang="nb-NO" b="1" dirty="0">
              <a:cs typeface="Calibri"/>
            </a:endParaRPr>
          </a:p>
        </p:txBody>
      </p:sp>
      <p:sp>
        <p:nvSpPr>
          <p:cNvPr id="5" name="Oval 4">
            <a:hlinkClick r:id="" action="ppaction://noaction"/>
            <a:extLst>
              <a:ext uri="{FF2B5EF4-FFF2-40B4-BE49-F238E27FC236}">
                <a16:creationId xmlns:a16="http://schemas.microsoft.com/office/drawing/2014/main" id="{5EECEB5C-F0C2-5DCC-1C6C-A7B9E886E6E3}"/>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14" name="Oval 13">
            <a:hlinkClick r:id="" action="ppaction://noaction"/>
            <a:extLst>
              <a:ext uri="{FF2B5EF4-FFF2-40B4-BE49-F238E27FC236}">
                <a16:creationId xmlns:a16="http://schemas.microsoft.com/office/drawing/2014/main" id="{8D3141C0-EB88-0E66-2FD3-42D636E59DBF}"/>
              </a:ext>
            </a:extLst>
          </p:cNvPr>
          <p:cNvSpPr/>
          <p:nvPr/>
        </p:nvSpPr>
        <p:spPr>
          <a:xfrm>
            <a:off x="243414" y="237776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5" name="Oval 14">
            <a:hlinkClick r:id="" action="ppaction://noaction"/>
            <a:extLst>
              <a:ext uri="{FF2B5EF4-FFF2-40B4-BE49-F238E27FC236}">
                <a16:creationId xmlns:a16="http://schemas.microsoft.com/office/drawing/2014/main" id="{05A63747-FFAB-4FC3-465D-23D932C03F9A}"/>
              </a:ext>
            </a:extLst>
          </p:cNvPr>
          <p:cNvSpPr/>
          <p:nvPr/>
        </p:nvSpPr>
        <p:spPr>
          <a:xfrm>
            <a:off x="243413" y="538435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2" name="Oval 1">
            <a:hlinkClick r:id="" action="ppaction://noaction"/>
            <a:extLst>
              <a:ext uri="{FF2B5EF4-FFF2-40B4-BE49-F238E27FC236}">
                <a16:creationId xmlns:a16="http://schemas.microsoft.com/office/drawing/2014/main" id="{5B93C725-FFB4-F37B-BA45-E1E0F2C79C44}"/>
              </a:ext>
            </a:extLst>
          </p:cNvPr>
          <p:cNvSpPr/>
          <p:nvPr/>
        </p:nvSpPr>
        <p:spPr>
          <a:xfrm>
            <a:off x="243413" y="3881058"/>
            <a:ext cx="1123343" cy="1039833"/>
          </a:xfrm>
          <a:prstGeom prst="ellipse">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Bli kjent med samhandlings-forløpene</a:t>
            </a:r>
          </a:p>
        </p:txBody>
      </p:sp>
      <p:cxnSp>
        <p:nvCxnSpPr>
          <p:cNvPr id="23" name="Straight Connector 22">
            <a:extLst>
              <a:ext uri="{FF2B5EF4-FFF2-40B4-BE49-F238E27FC236}">
                <a16:creationId xmlns:a16="http://schemas.microsoft.com/office/drawing/2014/main" id="{09F07B0D-4CFE-7518-D296-A92C8D293672}"/>
              </a:ext>
            </a:extLst>
          </p:cNvPr>
          <p:cNvCxnSpPr>
            <a:cxnSpLocks/>
          </p:cNvCxnSpPr>
          <p:nvPr/>
        </p:nvCxnSpPr>
        <p:spPr>
          <a:xfrm>
            <a:off x="1673372" y="398056"/>
            <a:ext cx="9232521" cy="0"/>
          </a:xfrm>
          <a:prstGeom prst="line">
            <a:avLst/>
          </a:prstGeom>
          <a:ln/>
        </p:spPr>
        <p:style>
          <a:lnRef idx="1">
            <a:schemeClr val="dk1"/>
          </a:lnRef>
          <a:fillRef idx="0">
            <a:schemeClr val="dk1"/>
          </a:fillRef>
          <a:effectRef idx="0">
            <a:schemeClr val="dk1"/>
          </a:effectRef>
          <a:fontRef idx="minor">
            <a:schemeClr val="tx1"/>
          </a:fontRef>
        </p:style>
      </p:cxnSp>
      <p:sp>
        <p:nvSpPr>
          <p:cNvPr id="24" name="Rectangle: Rounded Corners 23">
            <a:hlinkClick r:id="" action="ppaction://noaction"/>
            <a:extLst>
              <a:ext uri="{FF2B5EF4-FFF2-40B4-BE49-F238E27FC236}">
                <a16:creationId xmlns:a16="http://schemas.microsoft.com/office/drawing/2014/main" id="{D57C351F-1918-7CDD-F6C8-563CFA30EF69}"/>
              </a:ext>
            </a:extLst>
          </p:cNvPr>
          <p:cNvSpPr/>
          <p:nvPr/>
        </p:nvSpPr>
        <p:spPr>
          <a:xfrm>
            <a:off x="1673373" y="195333"/>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Sørge for kulturbygging </a:t>
            </a:r>
            <a:br>
              <a:rPr lang="nb-NO" sz="900" dirty="0">
                <a:solidFill>
                  <a:schemeClr val="tx1"/>
                </a:solidFill>
              </a:rPr>
            </a:br>
            <a:r>
              <a:rPr lang="nb-NO" sz="900" dirty="0">
                <a:solidFill>
                  <a:schemeClr val="tx1"/>
                </a:solidFill>
              </a:rPr>
              <a:t>og dialog</a:t>
            </a:r>
          </a:p>
        </p:txBody>
      </p:sp>
      <p:sp>
        <p:nvSpPr>
          <p:cNvPr id="25" name="Rectangle: Rounded Corners 23">
            <a:hlinkClick r:id="" action="ppaction://noaction"/>
            <a:extLst>
              <a:ext uri="{FF2B5EF4-FFF2-40B4-BE49-F238E27FC236}">
                <a16:creationId xmlns:a16="http://schemas.microsoft.com/office/drawing/2014/main" id="{E24AF8B2-62BC-1ACC-2F9B-606A39419E00}"/>
              </a:ext>
            </a:extLst>
          </p:cNvPr>
          <p:cNvSpPr/>
          <p:nvPr/>
        </p:nvSpPr>
        <p:spPr>
          <a:xfrm>
            <a:off x="3365990"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Planlegge</a:t>
            </a:r>
            <a:br>
              <a:rPr lang="nb-NO" sz="900" dirty="0">
                <a:solidFill>
                  <a:schemeClr val="tx1"/>
                </a:solidFill>
              </a:rPr>
            </a:br>
            <a:r>
              <a:rPr lang="nb-NO" sz="900" dirty="0">
                <a:solidFill>
                  <a:schemeClr val="tx1"/>
                </a:solidFill>
              </a:rPr>
              <a:t>samhandlingsdager</a:t>
            </a:r>
          </a:p>
        </p:txBody>
      </p:sp>
      <p:sp>
        <p:nvSpPr>
          <p:cNvPr id="26" name="Rectangle: Rounded Corners 23">
            <a:hlinkClick r:id="" action="ppaction://noaction"/>
            <a:extLst>
              <a:ext uri="{FF2B5EF4-FFF2-40B4-BE49-F238E27FC236}">
                <a16:creationId xmlns:a16="http://schemas.microsoft.com/office/drawing/2014/main" id="{0AEE53ED-3DE6-4727-5B86-AD782B1AB73C}"/>
              </a:ext>
            </a:extLst>
          </p:cNvPr>
          <p:cNvSpPr/>
          <p:nvPr/>
        </p:nvSpPr>
        <p:spPr>
          <a:xfrm>
            <a:off x="5058607" y="207063"/>
            <a:ext cx="1491271" cy="397672"/>
          </a:xfrm>
          <a:prstGeom prst="roundRect">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Gjennomføre</a:t>
            </a:r>
            <a:br>
              <a:rPr lang="nb-NO" sz="900" dirty="0">
                <a:solidFill>
                  <a:schemeClr val="tx1"/>
                </a:solidFill>
              </a:rPr>
            </a:br>
            <a:r>
              <a:rPr lang="nb-NO" sz="900" dirty="0">
                <a:solidFill>
                  <a:schemeClr val="tx1"/>
                </a:solidFill>
              </a:rPr>
              <a:t>samhandlingsdager</a:t>
            </a:r>
          </a:p>
        </p:txBody>
      </p:sp>
      <p:sp>
        <p:nvSpPr>
          <p:cNvPr id="27" name="Rectangle: Rounded Corners 23">
            <a:hlinkClick r:id="" action="ppaction://noaction"/>
            <a:extLst>
              <a:ext uri="{FF2B5EF4-FFF2-40B4-BE49-F238E27FC236}">
                <a16:creationId xmlns:a16="http://schemas.microsoft.com/office/drawing/2014/main" id="{81633273-50F1-EB4B-C4F9-69E60A9A1ADA}"/>
              </a:ext>
            </a:extLst>
          </p:cNvPr>
          <p:cNvSpPr/>
          <p:nvPr/>
        </p:nvSpPr>
        <p:spPr>
          <a:xfrm>
            <a:off x="8443841"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Arrangere</a:t>
            </a:r>
          </a:p>
          <a:p>
            <a:pPr algn="ctr" defTabSz="995478"/>
            <a:r>
              <a:rPr lang="nb-NO" sz="900" dirty="0">
                <a:solidFill>
                  <a:schemeClr val="tx1"/>
                </a:solidFill>
              </a:rPr>
              <a:t>arbeidssamlinger</a:t>
            </a:r>
          </a:p>
        </p:txBody>
      </p:sp>
      <p:sp>
        <p:nvSpPr>
          <p:cNvPr id="28" name="Rectangle: Rounded Corners 23">
            <a:hlinkClick r:id="" action="ppaction://noaction"/>
            <a:extLst>
              <a:ext uri="{FF2B5EF4-FFF2-40B4-BE49-F238E27FC236}">
                <a16:creationId xmlns:a16="http://schemas.microsoft.com/office/drawing/2014/main" id="{BA04A72D-F630-5382-0D6A-1D52D1C16BEF}"/>
              </a:ext>
            </a:extLst>
          </p:cNvPr>
          <p:cNvSpPr/>
          <p:nvPr/>
        </p:nvSpPr>
        <p:spPr>
          <a:xfrm>
            <a:off x="10136458"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Inngå i forvaltningsmodell</a:t>
            </a:r>
          </a:p>
        </p:txBody>
      </p:sp>
      <p:sp>
        <p:nvSpPr>
          <p:cNvPr id="29" name="Rectangle: Rounded Corners 23">
            <a:hlinkClick r:id="" action="ppaction://noaction"/>
            <a:extLst>
              <a:ext uri="{FF2B5EF4-FFF2-40B4-BE49-F238E27FC236}">
                <a16:creationId xmlns:a16="http://schemas.microsoft.com/office/drawing/2014/main" id="{E900CA85-A9C8-37EA-218A-049C6017F942}"/>
              </a:ext>
            </a:extLst>
          </p:cNvPr>
          <p:cNvSpPr/>
          <p:nvPr/>
        </p:nvSpPr>
        <p:spPr>
          <a:xfrm>
            <a:off x="6751224"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Skape lokalt eierskap</a:t>
            </a:r>
          </a:p>
        </p:txBody>
      </p:sp>
      <p:sp>
        <p:nvSpPr>
          <p:cNvPr id="3" name="Rectangle 2">
            <a:extLst>
              <a:ext uri="{FF2B5EF4-FFF2-40B4-BE49-F238E27FC236}">
                <a16:creationId xmlns:a16="http://schemas.microsoft.com/office/drawing/2014/main" id="{0CA49ACA-0F39-0051-4DFD-EDCA5BBD0B86}"/>
              </a:ext>
            </a:extLst>
          </p:cNvPr>
          <p:cNvSpPr/>
          <p:nvPr/>
        </p:nvSpPr>
        <p:spPr>
          <a:xfrm>
            <a:off x="7120368" y="2098835"/>
            <a:ext cx="4507362" cy="2124067"/>
          </a:xfrm>
          <a:prstGeom prst="rect">
            <a:avLst/>
          </a:prstGeom>
          <a:solidFill>
            <a:srgbClr val="BDD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 til selve arrangementet</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Del de påmeldte opp i grupper, 6-8 personer i hver gruppe. Flest mulig </a:t>
            </a:r>
            <a:br>
              <a:rPr kumimoji="0" lang="nb-NO" sz="10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b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tjenester skal være representert i gruppen og alle grupper skal ha en brukerrepresentant.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Heng opp plakat med oversikt over gruppeinndeling og bordnummer. Legg også navneliste på hvert bord.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Kjøp inn </a:t>
            </a:r>
            <a:r>
              <a:rPr kumimoji="0" lang="nb-NO" sz="1000" b="0" i="0" u="none" strike="noStrike" kern="1200" cap="none" spc="0" normalizeH="0" baseline="0" noProof="0" dirty="0" err="1">
                <a:ln>
                  <a:noFill/>
                </a:ln>
                <a:solidFill>
                  <a:prstClr val="black"/>
                </a:solidFill>
                <a:effectLst/>
                <a:uLnTx/>
                <a:uFillTx/>
                <a:latin typeface="Calibri" panose="020F0502020204030204"/>
                <a:ea typeface="+mn-ea"/>
                <a:cs typeface="Calibri"/>
              </a:rPr>
              <a:t>post-it</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 lapper i forskjellige farger og tusjer til hvert bord. Bruk en farge </a:t>
            </a:r>
            <a:r>
              <a:rPr kumimoji="0" lang="nb-NO" sz="1000" b="0" i="0" u="none" strike="noStrike" kern="1200" cap="none" spc="0" normalizeH="0" baseline="0" noProof="0" dirty="0" err="1">
                <a:ln>
                  <a:noFill/>
                </a:ln>
                <a:solidFill>
                  <a:prstClr val="black"/>
                </a:solidFill>
                <a:effectLst/>
                <a:uLnTx/>
                <a:uFillTx/>
                <a:latin typeface="Calibri" panose="020F0502020204030204"/>
                <a:ea typeface="+mn-ea"/>
                <a:cs typeface="Calibri"/>
              </a:rPr>
              <a:t>post-it</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 lapper for hver oppgave (eksempelvis rød på barrierer og grønn på muligheter). </a:t>
            </a: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Alle bord må ha tilgang på 1 </a:t>
            </a:r>
            <a:r>
              <a:rPr kumimoji="0" lang="nb-NO" sz="1000" b="0" i="0" u="none" strike="noStrike" kern="1200" cap="none" spc="0" normalizeH="0" baseline="0" noProof="0" dirty="0" err="1">
                <a:ln>
                  <a:noFill/>
                </a:ln>
                <a:solidFill>
                  <a:prstClr val="black"/>
                </a:solidFill>
                <a:effectLst/>
                <a:uLnTx/>
                <a:uFillTx/>
                <a:latin typeface="Calibri" panose="020F0502020204030204"/>
                <a:ea typeface="+mn-ea"/>
                <a:cs typeface="Calibri"/>
              </a:rPr>
              <a:t>flipover</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 på stativ eller </a:t>
            </a:r>
            <a:r>
              <a:rPr kumimoji="0" lang="nb-NO" sz="1000" b="0" i="0" u="none" strike="noStrike" kern="1200" cap="none" spc="0" normalizeH="0" baseline="0" noProof="0" dirty="0" err="1">
                <a:ln>
                  <a:noFill/>
                </a:ln>
                <a:solidFill>
                  <a:prstClr val="black"/>
                </a:solidFill>
                <a:effectLst/>
                <a:uLnTx/>
                <a:uFillTx/>
                <a:latin typeface="Calibri" panose="020F0502020204030204"/>
                <a:ea typeface="+mn-ea"/>
                <a:cs typeface="Calibri"/>
              </a:rPr>
              <a:t>flipover</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-blokk med selvheftende ark som kan henges på veggen </a:t>
            </a: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Trykk opp gruppeoppgaver på forhånd.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Server kaffe/te ved oppstart og lunsj, </a:t>
            </a:r>
            <a:r>
              <a:rPr kumimoji="0" lang="nb-NO" sz="1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Calibri"/>
              </a:rPr>
              <a:t>evnt</a:t>
            </a: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 pausemat. </a:t>
            </a:r>
            <a:endParaRPr kumimoji="0" lang="en-US"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endPar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800"/>
              </a:spcBef>
              <a:spcAft>
                <a:spcPts val="0"/>
              </a:spcAft>
              <a:buClrTx/>
              <a:buSzTx/>
              <a:buFontTx/>
              <a:buNone/>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a:endParaRPr>
          </a:p>
        </p:txBody>
      </p:sp>
      <p:sp>
        <p:nvSpPr>
          <p:cNvPr id="4" name="Rectangle 3">
            <a:extLst>
              <a:ext uri="{FF2B5EF4-FFF2-40B4-BE49-F238E27FC236}">
                <a16:creationId xmlns:a16="http://schemas.microsoft.com/office/drawing/2014/main" id="{3EE1CD7D-AFE7-62F6-FC11-F27B48D6FDA1}"/>
              </a:ext>
            </a:extLst>
          </p:cNvPr>
          <p:cNvSpPr/>
          <p:nvPr/>
        </p:nvSpPr>
        <p:spPr>
          <a:xfrm>
            <a:off x="7120367" y="4424750"/>
            <a:ext cx="4507362" cy="2124067"/>
          </a:xfrm>
          <a:prstGeom prst="rect">
            <a:avLst/>
          </a:prstGeom>
          <a:solidFill>
            <a:srgbClr val="9EC3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Eksempler og verktøy</a:t>
            </a: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a:ea typeface="+mn-ea"/>
                <a:cs typeface="Arial"/>
                <a:hlinkClick r:id="rId3">
                  <a:extLst>
                    <a:ext uri="{A12FA001-AC4F-418D-AE19-62706E023703}">
                      <ahyp:hlinkClr xmlns:ahyp="http://schemas.microsoft.com/office/drawing/2018/hyperlinkcolor" val="tx"/>
                    </a:ext>
                  </a:extLst>
                </a:hlinkClick>
              </a:rPr>
              <a:t>Program for samhandlingsdag (PDF)</a:t>
            </a: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a:buChar char="•"/>
              <a:tabLst/>
              <a:defRPr/>
            </a:pPr>
            <a:r>
              <a:rPr lang="nb-NO" sz="1000" dirty="0">
                <a:solidFill>
                  <a:prstClr val="black"/>
                </a:solidFill>
                <a:latin typeface="Calibri" panose="020F0502020204030204"/>
                <a:cs typeface="Calibri"/>
              </a:rPr>
              <a:t>Helse Vest har laget en film om Barn og unges helsetjeneste som kan bruke for å gjøre prosjektet kjent: </a:t>
            </a:r>
            <a:r>
              <a:rPr lang="nb-NO" sz="1000" dirty="0">
                <a:solidFill>
                  <a:prstClr val="black"/>
                </a:solidFill>
                <a:latin typeface="Calibri" panose="020F0502020204030204"/>
                <a:cs typeface="Calibri"/>
                <a:hlinkClick r:id="rId4">
                  <a:extLst>
                    <a:ext uri="{A12FA001-AC4F-418D-AE19-62706E023703}">
                      <ahyp:hlinkClr xmlns:ahyp="http://schemas.microsoft.com/office/drawing/2018/hyperlinkcolor" val="tx"/>
                    </a:ext>
                  </a:extLst>
                </a:hlinkClick>
              </a:rPr>
              <a:t>Barn og unges helseteneste on Vimeo</a:t>
            </a:r>
            <a:endParaRPr lang="nb-NO" sz="1000" dirty="0">
              <a:solidFill>
                <a:prstClr val="black"/>
              </a:solidFill>
              <a:latin typeface="Calibri" panose="020F0502020204030204"/>
              <a:cs typeface="Calibri"/>
            </a:endParaRPr>
          </a:p>
          <a:p>
            <a:pPr marL="171450" marR="0" lvl="0" indent="-171450" algn="l" defTabSz="316520" rtl="0" eaLnBrk="1" fontAlgn="auto" latinLnBrk="0" hangingPunct="1">
              <a:lnSpc>
                <a:spcPct val="100000"/>
              </a:lnSpc>
              <a:spcBef>
                <a:spcPts val="800"/>
              </a:spcBef>
              <a:spcAft>
                <a:spcPts val="0"/>
              </a:spcAft>
              <a:buClrTx/>
              <a:buSzTx/>
              <a:buFont typeface="Arial,Sans-Serif"/>
              <a:buChar char="•"/>
              <a:tabLst/>
              <a:defRPr/>
            </a:pPr>
            <a:r>
              <a:rPr lang="nb-NO" sz="1000" dirty="0">
                <a:solidFill>
                  <a:prstClr val="black"/>
                </a:solidFill>
                <a:latin typeface="Calibri" panose="020F0502020204030204"/>
                <a:cs typeface="Calibri"/>
              </a:rPr>
              <a:t>Helse Fonna har laget en film om Barn og unges helsetjeneste som kan brukes på arrangementer: </a:t>
            </a:r>
            <a:r>
              <a:rPr lang="nb-NO" sz="1000" dirty="0">
                <a:solidFill>
                  <a:prstClr val="black"/>
                </a:solidFill>
                <a:latin typeface="Calibri" panose="020F0502020204030204"/>
                <a:cs typeface="Calibri"/>
                <a:hlinkClick r:id="rId5">
                  <a:extLst>
                    <a:ext uri="{A12FA001-AC4F-418D-AE19-62706E023703}">
                      <ahyp:hlinkClr xmlns:ahyp="http://schemas.microsoft.com/office/drawing/2018/hyperlinkcolor" val="tx"/>
                    </a:ext>
                  </a:extLst>
                </a:hlinkClick>
              </a:rPr>
              <a:t>Barn og unges helseteneste - YouTube</a:t>
            </a:r>
            <a:endParaRPr lang="nb-NO" sz="1000" dirty="0">
              <a:solidFill>
                <a:prstClr val="black"/>
              </a:solidFill>
              <a:latin typeface="Calibri" panose="020F0502020204030204"/>
              <a:cs typeface="Calibri"/>
            </a:endParaRPr>
          </a:p>
          <a:p>
            <a:pPr marL="171450" marR="0" lvl="0" indent="-171450" algn="l" defTabSz="316520" rtl="0" eaLnBrk="1" fontAlgn="auto" latinLnBrk="0" hangingPunct="1">
              <a:lnSpc>
                <a:spcPct val="100000"/>
              </a:lnSpc>
              <a:spcBef>
                <a:spcPct val="20000"/>
              </a:spcBef>
              <a:spcAft>
                <a:spcPts val="0"/>
              </a:spcAft>
              <a:buClrTx/>
              <a:buSzTx/>
              <a:buFont typeface="Arial"/>
              <a:buChar char="•"/>
              <a:tabLst/>
              <a:defRPr/>
            </a:pPr>
            <a:endParaRPr kumimoji="0" lang="nb-NO" sz="1000" b="0"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1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000" b="1"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6" name="Oval 5">
            <a:extLst>
              <a:ext uri="{FF2B5EF4-FFF2-40B4-BE49-F238E27FC236}">
                <a16:creationId xmlns:a16="http://schemas.microsoft.com/office/drawing/2014/main" id="{B2DBF70E-54B6-C5FB-A03F-5A186E7233DF}"/>
              </a:ext>
            </a:extLst>
          </p:cNvPr>
          <p:cNvSpPr/>
          <p:nvPr/>
        </p:nvSpPr>
        <p:spPr>
          <a:xfrm>
            <a:off x="11280690" y="2090624"/>
            <a:ext cx="611698" cy="611999"/>
          </a:xfrm>
          <a:prstGeom prst="ellipse">
            <a:avLst/>
          </a:prstGeom>
          <a:solidFill>
            <a:srgbClr val="BDD7EF"/>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0" name="Graphic 9" descr="Lights On with solid fill">
            <a:extLst>
              <a:ext uri="{FF2B5EF4-FFF2-40B4-BE49-F238E27FC236}">
                <a16:creationId xmlns:a16="http://schemas.microsoft.com/office/drawing/2014/main" id="{510BB157-A324-0996-980A-34E8BA0B62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70539" y="2180623"/>
            <a:ext cx="432000" cy="432000"/>
          </a:xfrm>
          <a:prstGeom prst="rect">
            <a:avLst/>
          </a:prstGeom>
        </p:spPr>
      </p:pic>
      <p:sp>
        <p:nvSpPr>
          <p:cNvPr id="11" name="Oval 10">
            <a:extLst>
              <a:ext uri="{FF2B5EF4-FFF2-40B4-BE49-F238E27FC236}">
                <a16:creationId xmlns:a16="http://schemas.microsoft.com/office/drawing/2014/main" id="{36B26CD5-3717-30E1-84D2-4AA5CA7777F7}"/>
              </a:ext>
            </a:extLst>
          </p:cNvPr>
          <p:cNvSpPr/>
          <p:nvPr/>
        </p:nvSpPr>
        <p:spPr>
          <a:xfrm>
            <a:off x="11280690" y="4424750"/>
            <a:ext cx="611698" cy="611999"/>
          </a:xfrm>
          <a:prstGeom prst="ellipse">
            <a:avLst/>
          </a:prstGeom>
          <a:solidFill>
            <a:srgbClr val="9EC3E7"/>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2" name="Graphic 11" descr="Wrench with solid fill">
            <a:extLst>
              <a:ext uri="{FF2B5EF4-FFF2-40B4-BE49-F238E27FC236}">
                <a16:creationId xmlns:a16="http://schemas.microsoft.com/office/drawing/2014/main" id="{61720ECC-B1B1-4051-E472-7C24BDDCBA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031765">
            <a:off x="11424539" y="4568749"/>
            <a:ext cx="324000" cy="324000"/>
          </a:xfrm>
          <a:prstGeom prst="rect">
            <a:avLst/>
          </a:prstGeom>
        </p:spPr>
      </p:pic>
      <p:sp>
        <p:nvSpPr>
          <p:cNvPr id="16" name="Rectangle 15">
            <a:extLst>
              <a:ext uri="{FF2B5EF4-FFF2-40B4-BE49-F238E27FC236}">
                <a16:creationId xmlns:a16="http://schemas.microsoft.com/office/drawing/2014/main" id="{47011FA0-4E8C-0B38-FE34-BCEDDB9AC9D1}"/>
              </a:ext>
            </a:extLst>
          </p:cNvPr>
          <p:cNvSpPr/>
          <p:nvPr/>
        </p:nvSpPr>
        <p:spPr>
          <a:xfrm>
            <a:off x="1673372" y="2090981"/>
            <a:ext cx="4926123"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Forslag til program</a:t>
            </a:r>
            <a:br>
              <a:rPr kumimoji="0" lang="nb-NO" sz="1200" b="1" i="0" u="none" strike="noStrike" kern="1200" cap="none" spc="0" normalizeH="0" baseline="0" noProof="0" dirty="0">
                <a:ln>
                  <a:noFill/>
                </a:ln>
                <a:solidFill>
                  <a:prstClr val="white"/>
                </a:solidFill>
                <a:effectLst/>
                <a:uLnTx/>
                <a:uFillTx/>
                <a:latin typeface="Calibri" panose="020F0502020204030204"/>
                <a:ea typeface="+mn-ea"/>
                <a:cs typeface="Arial"/>
              </a:rPr>
            </a:br>
            <a:endPar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Her er et forslag til program for samhandlingsdagen som er prøvd ut i mange prosjekter med gode tilbakemeldinger. Programmet er laget for en heldagssamling. Begrunnelse for valg av programposter og hensikt med hver de enkelte postene, står beskrevet i vedlegget "Program for samhandlingsdag".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1"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1" i="1" u="none" strike="noStrike" kern="1200" cap="none" spc="0" normalizeH="0" baseline="0" noProof="0" dirty="0">
                <a:ln>
                  <a:noFill/>
                </a:ln>
                <a:solidFill>
                  <a:prstClr val="black"/>
                </a:solidFill>
                <a:effectLst/>
                <a:uLnTx/>
                <a:uFillTx/>
                <a:latin typeface="Calibri"/>
                <a:ea typeface="+mn-ea"/>
                <a:cs typeface="Calibri"/>
              </a:rPr>
              <a:t>Del 1: Hvorfor trenger vi å samhandle bedre?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Velkommen og hensikt med dagen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Innlegg fra bruker/foreldre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Innlegg fra kommunal ledelse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Innlegg fra fastlege/kommuneoverlege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Innlegg fra BUP leder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1"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1" i="1" u="none" strike="noStrike" kern="1200" cap="none" spc="0" normalizeH="0" baseline="0" noProof="0" dirty="0">
                <a:ln>
                  <a:noFill/>
                </a:ln>
                <a:solidFill>
                  <a:prstClr val="black"/>
                </a:solidFill>
                <a:effectLst/>
                <a:uLnTx/>
                <a:uFillTx/>
                <a:latin typeface="Calibri"/>
                <a:ea typeface="+mn-ea"/>
                <a:cs typeface="Calibri"/>
              </a:rPr>
              <a:t>Del 2: Gruppeoppgaver</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Hvilke barrierer har vi i samhandlingen?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Hva skaper god samhandling?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Drømmetjenesten for barn og unge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Samtaleverktøyet "Sammen" der man jobber med kasus og forståelse av ulike roller og ansvar i enkeltsaker.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1" i="1" u="none" strike="noStrike" kern="1200" cap="none" spc="0" normalizeH="0" baseline="0" noProof="0" dirty="0">
                <a:ln>
                  <a:noFill/>
                </a:ln>
                <a:solidFill>
                  <a:prstClr val="black"/>
                </a:solidFill>
                <a:effectLst/>
                <a:uLnTx/>
                <a:uFillTx/>
                <a:latin typeface="Calibri"/>
                <a:ea typeface="+mn-ea"/>
                <a:cs typeface="Calibri"/>
              </a:rPr>
              <a:t>Del 3: Informasjon om Barn og unges helsetjeneste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Film om barn og unges helsetjeneste</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Inspirasjon- og erfaringsinnlegg fra annet prosjekt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Presentasjon av planer for det lokale prosjektet og planlagte aktiviteter.</a:t>
            </a:r>
          </a:p>
        </p:txBody>
      </p:sp>
      <p:sp>
        <p:nvSpPr>
          <p:cNvPr id="17" name="Oval 16">
            <a:extLst>
              <a:ext uri="{FF2B5EF4-FFF2-40B4-BE49-F238E27FC236}">
                <a16:creationId xmlns:a16="http://schemas.microsoft.com/office/drawing/2014/main" id="{06B3B29C-5C9D-9E94-6BD5-1F8CC6030A1F}"/>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8" name="Graphic 17" descr="Clipboard Partially Checked with solid fill">
            <a:extLst>
              <a:ext uri="{FF2B5EF4-FFF2-40B4-BE49-F238E27FC236}">
                <a16:creationId xmlns:a16="http://schemas.microsoft.com/office/drawing/2014/main" id="{DF46A0FD-A722-CEE3-E9A1-079CAD2801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06220" y="2180623"/>
            <a:ext cx="432000" cy="432000"/>
          </a:xfrm>
          <a:prstGeom prst="rect">
            <a:avLst/>
          </a:prstGeom>
        </p:spPr>
      </p:pic>
    </p:spTree>
    <p:extLst>
      <p:ext uri="{BB962C8B-B14F-4D97-AF65-F5344CB8AC3E}">
        <p14:creationId xmlns:p14="http://schemas.microsoft.com/office/powerpoint/2010/main" val="4071192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DC8DB191-9D5C-94F9-5E4A-ED2B2F436DDE}"/>
              </a:ext>
            </a:extLst>
          </p:cNvPr>
          <p:cNvSpPr txBox="1"/>
          <p:nvPr/>
        </p:nvSpPr>
        <p:spPr>
          <a:xfrm>
            <a:off x="1673372" y="1236191"/>
            <a:ext cx="9954357" cy="1054135"/>
          </a:xfrm>
          <a:prstGeom prst="rect">
            <a:avLst/>
          </a:prstGeom>
          <a:noFill/>
        </p:spPr>
        <p:txBody>
          <a:bodyPr wrap="square" lIns="91440" tIns="45720" rIns="91440" bIns="45720" rtlCol="0" anchor="t">
            <a:spAutoFit/>
          </a:bodyPr>
          <a:lstStyle/>
          <a:p>
            <a:r>
              <a:rPr lang="nb-NO" dirty="0">
                <a:latin typeface="Calibri"/>
                <a:ea typeface="Calibri" panose="020F0502020204030204" pitchFamily="34" charset="0"/>
                <a:cs typeface="Calibri"/>
              </a:rPr>
              <a:t>Hovedhensikten med arbeidssamlingene er </a:t>
            </a:r>
            <a:r>
              <a:rPr lang="nb-NO" sz="1800" dirty="0">
                <a:effectLst/>
                <a:latin typeface="Calibri"/>
                <a:ea typeface="Calibri" panose="020F0502020204030204" pitchFamily="34" charset="0"/>
                <a:cs typeface="Calibri"/>
              </a:rPr>
              <a:t>å få lokalt eierskap til </a:t>
            </a:r>
            <a:r>
              <a:rPr lang="nb-NO" dirty="0">
                <a:latin typeface="Calibri"/>
                <a:ea typeface="Calibri" panose="020F0502020204030204" pitchFamily="34" charset="0"/>
                <a:cs typeface="Calibri"/>
              </a:rPr>
              <a:t>samhandlingsforløpene</a:t>
            </a:r>
            <a:r>
              <a:rPr lang="nb-NO" sz="1800" dirty="0">
                <a:effectLst/>
                <a:latin typeface="Calibri"/>
                <a:ea typeface="Calibri" panose="020F0502020204030204" pitchFamily="34" charset="0"/>
                <a:cs typeface="Calibri"/>
              </a:rPr>
              <a:t> gjennom å arbeide med tekster.</a:t>
            </a:r>
            <a:r>
              <a:rPr lang="nb-NO" dirty="0">
                <a:latin typeface="Calibri"/>
                <a:ea typeface="Calibri" panose="020F0502020204030204" pitchFamily="34" charset="0"/>
                <a:cs typeface="Calibri"/>
              </a:rPr>
              <a:t> </a:t>
            </a:r>
            <a:endParaRPr lang="nb-NO" dirty="0">
              <a:cs typeface="Calibri"/>
            </a:endParaRPr>
          </a:p>
          <a:p>
            <a:endParaRPr lang="nb-NO" sz="1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b-NO" sz="1050" dirty="0">
              <a:effectLst/>
              <a:ea typeface="Times New Roman" panose="02020603050405020304" pitchFamily="18" charset="0"/>
              <a:cs typeface="Arial" panose="020B0604020202020204" pitchFamily="34" charset="0"/>
            </a:endParaRP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9383995" cy="369332"/>
          </a:xfrm>
          <a:prstGeom prst="rect">
            <a:avLst/>
          </a:prstGeom>
          <a:noFill/>
        </p:spPr>
        <p:txBody>
          <a:bodyPr wrap="square" lIns="91440" tIns="45720" rIns="91440" bIns="45720" rtlCol="0" anchor="t">
            <a:spAutoFit/>
          </a:bodyPr>
          <a:lstStyle/>
          <a:p>
            <a:r>
              <a:rPr lang="nb-NO" b="1" dirty="0"/>
              <a:t>Skape lokalt eierskap</a:t>
            </a:r>
          </a:p>
        </p:txBody>
      </p:sp>
      <p:sp>
        <p:nvSpPr>
          <p:cNvPr id="5" name="Oval 4">
            <a:hlinkClick r:id="" action="ppaction://noaction"/>
            <a:extLst>
              <a:ext uri="{FF2B5EF4-FFF2-40B4-BE49-F238E27FC236}">
                <a16:creationId xmlns:a16="http://schemas.microsoft.com/office/drawing/2014/main" id="{5EECEB5C-F0C2-5DCC-1C6C-A7B9E886E6E3}"/>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14" name="Oval 13">
            <a:hlinkClick r:id="" action="ppaction://noaction"/>
            <a:extLst>
              <a:ext uri="{FF2B5EF4-FFF2-40B4-BE49-F238E27FC236}">
                <a16:creationId xmlns:a16="http://schemas.microsoft.com/office/drawing/2014/main" id="{8D3141C0-EB88-0E66-2FD3-42D636E59DBF}"/>
              </a:ext>
            </a:extLst>
          </p:cNvPr>
          <p:cNvSpPr/>
          <p:nvPr/>
        </p:nvSpPr>
        <p:spPr>
          <a:xfrm>
            <a:off x="243414" y="237776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5" name="Oval 14">
            <a:hlinkClick r:id="" action="ppaction://noaction"/>
            <a:extLst>
              <a:ext uri="{FF2B5EF4-FFF2-40B4-BE49-F238E27FC236}">
                <a16:creationId xmlns:a16="http://schemas.microsoft.com/office/drawing/2014/main" id="{05A63747-FFAB-4FC3-465D-23D932C03F9A}"/>
              </a:ext>
            </a:extLst>
          </p:cNvPr>
          <p:cNvSpPr/>
          <p:nvPr/>
        </p:nvSpPr>
        <p:spPr>
          <a:xfrm>
            <a:off x="243413" y="538435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2" name="Oval 1">
            <a:hlinkClick r:id="" action="ppaction://noaction"/>
            <a:extLst>
              <a:ext uri="{FF2B5EF4-FFF2-40B4-BE49-F238E27FC236}">
                <a16:creationId xmlns:a16="http://schemas.microsoft.com/office/drawing/2014/main" id="{119EE42D-1D47-934A-7DB9-6A117C2ECD19}"/>
              </a:ext>
            </a:extLst>
          </p:cNvPr>
          <p:cNvSpPr/>
          <p:nvPr/>
        </p:nvSpPr>
        <p:spPr>
          <a:xfrm>
            <a:off x="243413" y="3881058"/>
            <a:ext cx="1123343" cy="1039833"/>
          </a:xfrm>
          <a:prstGeom prst="ellipse">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Bli kjent med samhandlings-forløpene</a:t>
            </a:r>
          </a:p>
        </p:txBody>
      </p:sp>
      <p:cxnSp>
        <p:nvCxnSpPr>
          <p:cNvPr id="23" name="Straight Connector 22">
            <a:extLst>
              <a:ext uri="{FF2B5EF4-FFF2-40B4-BE49-F238E27FC236}">
                <a16:creationId xmlns:a16="http://schemas.microsoft.com/office/drawing/2014/main" id="{40E17F94-914B-AF82-2C3A-AE18C1C779B4}"/>
              </a:ext>
            </a:extLst>
          </p:cNvPr>
          <p:cNvCxnSpPr>
            <a:cxnSpLocks/>
          </p:cNvCxnSpPr>
          <p:nvPr/>
        </p:nvCxnSpPr>
        <p:spPr>
          <a:xfrm>
            <a:off x="1673372" y="398056"/>
            <a:ext cx="9232521" cy="0"/>
          </a:xfrm>
          <a:prstGeom prst="line">
            <a:avLst/>
          </a:prstGeom>
          <a:ln/>
        </p:spPr>
        <p:style>
          <a:lnRef idx="1">
            <a:schemeClr val="dk1"/>
          </a:lnRef>
          <a:fillRef idx="0">
            <a:schemeClr val="dk1"/>
          </a:fillRef>
          <a:effectRef idx="0">
            <a:schemeClr val="dk1"/>
          </a:effectRef>
          <a:fontRef idx="minor">
            <a:schemeClr val="tx1"/>
          </a:fontRef>
        </p:style>
      </p:cxnSp>
      <p:sp>
        <p:nvSpPr>
          <p:cNvPr id="24" name="Rectangle: Rounded Corners 23">
            <a:hlinkClick r:id="" action="ppaction://noaction"/>
            <a:extLst>
              <a:ext uri="{FF2B5EF4-FFF2-40B4-BE49-F238E27FC236}">
                <a16:creationId xmlns:a16="http://schemas.microsoft.com/office/drawing/2014/main" id="{DE0EACC3-2779-3506-BB6A-8961FAE2D08D}"/>
              </a:ext>
            </a:extLst>
          </p:cNvPr>
          <p:cNvSpPr/>
          <p:nvPr/>
        </p:nvSpPr>
        <p:spPr>
          <a:xfrm>
            <a:off x="1673373" y="195333"/>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Sørge for kulturbygging </a:t>
            </a:r>
            <a:br>
              <a:rPr lang="nb-NO" sz="900" dirty="0">
                <a:solidFill>
                  <a:schemeClr val="tx1"/>
                </a:solidFill>
              </a:rPr>
            </a:br>
            <a:r>
              <a:rPr lang="nb-NO" sz="900" dirty="0">
                <a:solidFill>
                  <a:schemeClr val="tx1"/>
                </a:solidFill>
              </a:rPr>
              <a:t>og dialog</a:t>
            </a:r>
          </a:p>
        </p:txBody>
      </p:sp>
      <p:sp>
        <p:nvSpPr>
          <p:cNvPr id="25" name="Rectangle: Rounded Corners 23">
            <a:hlinkClick r:id="" action="ppaction://noaction"/>
            <a:extLst>
              <a:ext uri="{FF2B5EF4-FFF2-40B4-BE49-F238E27FC236}">
                <a16:creationId xmlns:a16="http://schemas.microsoft.com/office/drawing/2014/main" id="{5BF4F31A-99FC-A683-1D4A-D5C93C70A13F}"/>
              </a:ext>
            </a:extLst>
          </p:cNvPr>
          <p:cNvSpPr/>
          <p:nvPr/>
        </p:nvSpPr>
        <p:spPr>
          <a:xfrm>
            <a:off x="3365990"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Planlegge</a:t>
            </a:r>
            <a:br>
              <a:rPr lang="nb-NO" sz="900" dirty="0">
                <a:solidFill>
                  <a:schemeClr val="tx1"/>
                </a:solidFill>
              </a:rPr>
            </a:br>
            <a:r>
              <a:rPr lang="nb-NO" sz="900" dirty="0">
                <a:solidFill>
                  <a:schemeClr val="tx1"/>
                </a:solidFill>
              </a:rPr>
              <a:t>samhandlingsdager</a:t>
            </a:r>
          </a:p>
        </p:txBody>
      </p:sp>
      <p:sp>
        <p:nvSpPr>
          <p:cNvPr id="26" name="Rectangle: Rounded Corners 23">
            <a:hlinkClick r:id="" action="ppaction://noaction"/>
            <a:extLst>
              <a:ext uri="{FF2B5EF4-FFF2-40B4-BE49-F238E27FC236}">
                <a16:creationId xmlns:a16="http://schemas.microsoft.com/office/drawing/2014/main" id="{8AB79C30-DC9F-D114-EB94-446F5D18B531}"/>
              </a:ext>
            </a:extLst>
          </p:cNvPr>
          <p:cNvSpPr/>
          <p:nvPr/>
        </p:nvSpPr>
        <p:spPr>
          <a:xfrm>
            <a:off x="5058607"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Gjennomføre</a:t>
            </a:r>
            <a:br>
              <a:rPr lang="nb-NO" sz="900" dirty="0">
                <a:solidFill>
                  <a:schemeClr val="tx1"/>
                </a:solidFill>
              </a:rPr>
            </a:br>
            <a:r>
              <a:rPr lang="nb-NO" sz="900" dirty="0">
                <a:solidFill>
                  <a:schemeClr val="tx1"/>
                </a:solidFill>
              </a:rPr>
              <a:t>samhandlingsdager</a:t>
            </a:r>
          </a:p>
        </p:txBody>
      </p:sp>
      <p:sp>
        <p:nvSpPr>
          <p:cNvPr id="27" name="Rectangle: Rounded Corners 23">
            <a:hlinkClick r:id="" action="ppaction://noaction"/>
            <a:extLst>
              <a:ext uri="{FF2B5EF4-FFF2-40B4-BE49-F238E27FC236}">
                <a16:creationId xmlns:a16="http://schemas.microsoft.com/office/drawing/2014/main" id="{FAF974E5-DBC9-A4D5-93B5-002A0B00538D}"/>
              </a:ext>
            </a:extLst>
          </p:cNvPr>
          <p:cNvSpPr/>
          <p:nvPr/>
        </p:nvSpPr>
        <p:spPr>
          <a:xfrm>
            <a:off x="8443841"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Arrangere</a:t>
            </a:r>
          </a:p>
          <a:p>
            <a:pPr algn="ctr" defTabSz="995478"/>
            <a:r>
              <a:rPr lang="nb-NO" sz="900" dirty="0">
                <a:solidFill>
                  <a:schemeClr val="tx1"/>
                </a:solidFill>
              </a:rPr>
              <a:t>arbeidssamlinger</a:t>
            </a:r>
          </a:p>
        </p:txBody>
      </p:sp>
      <p:sp>
        <p:nvSpPr>
          <p:cNvPr id="28" name="Rectangle: Rounded Corners 23">
            <a:hlinkClick r:id="" action="ppaction://noaction"/>
            <a:extLst>
              <a:ext uri="{FF2B5EF4-FFF2-40B4-BE49-F238E27FC236}">
                <a16:creationId xmlns:a16="http://schemas.microsoft.com/office/drawing/2014/main" id="{195702B5-F771-85E6-A230-FC1DD7D15CA0}"/>
              </a:ext>
            </a:extLst>
          </p:cNvPr>
          <p:cNvSpPr/>
          <p:nvPr/>
        </p:nvSpPr>
        <p:spPr>
          <a:xfrm>
            <a:off x="10136458"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Inngå i forvaltningsmodell</a:t>
            </a:r>
          </a:p>
        </p:txBody>
      </p:sp>
      <p:sp>
        <p:nvSpPr>
          <p:cNvPr id="29" name="Rectangle: Rounded Corners 23">
            <a:hlinkClick r:id="" action="ppaction://noaction"/>
            <a:extLst>
              <a:ext uri="{FF2B5EF4-FFF2-40B4-BE49-F238E27FC236}">
                <a16:creationId xmlns:a16="http://schemas.microsoft.com/office/drawing/2014/main" id="{DBDA6EA2-5F63-041E-A256-175B6662CB7E}"/>
              </a:ext>
            </a:extLst>
          </p:cNvPr>
          <p:cNvSpPr/>
          <p:nvPr/>
        </p:nvSpPr>
        <p:spPr>
          <a:xfrm>
            <a:off x="6751224" y="207063"/>
            <a:ext cx="1491271" cy="397672"/>
          </a:xfrm>
          <a:prstGeom prst="roundRect">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Skape lokalt eierskap</a:t>
            </a:r>
          </a:p>
        </p:txBody>
      </p:sp>
      <p:sp>
        <p:nvSpPr>
          <p:cNvPr id="3" name="Rectangle 2">
            <a:extLst>
              <a:ext uri="{FF2B5EF4-FFF2-40B4-BE49-F238E27FC236}">
                <a16:creationId xmlns:a16="http://schemas.microsoft.com/office/drawing/2014/main" id="{32D5AED1-2E6D-D4A0-AAC4-F104D27A59C6}"/>
              </a:ext>
            </a:extLst>
          </p:cNvPr>
          <p:cNvSpPr/>
          <p:nvPr/>
        </p:nvSpPr>
        <p:spPr>
          <a:xfrm>
            <a:off x="7120368" y="2098835"/>
            <a:ext cx="4507362" cy="2124067"/>
          </a:xfrm>
          <a:prstGeom prst="rect">
            <a:avLst/>
          </a:prstGeom>
          <a:solidFill>
            <a:srgbClr val="BDD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Det er viktig å forankre arbeidet med det faglige innholdet hos ledere og sentrale fagpersoner i både kommune og spesialisthelsetjeneste for </a:t>
            </a:r>
            <a:br>
              <a:rPr kumimoji="0" lang="nb-NO" sz="1000" b="0" i="0" u="none" strike="noStrike" kern="1200" cap="none" spc="0" normalizeH="0" baseline="0" noProof="0" dirty="0">
                <a:ln>
                  <a:noFill/>
                </a:ln>
                <a:solidFill>
                  <a:prstClr val="white"/>
                </a:solidFill>
                <a:effectLst/>
                <a:uLnTx/>
                <a:uFillTx/>
                <a:latin typeface="Calibri"/>
                <a:ea typeface="Calibri" panose="020F0502020204030204" pitchFamily="34" charset="0"/>
                <a:cs typeface="Calibri"/>
              </a:rPr>
            </a:b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å sikre innspill fra alle relevante tjenester. </a:t>
            </a:r>
            <a:endParaRPr kumimoji="0" lang="en-US"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En sentral verdi i Barn og unges helsetjeneste er at tjenestene selv </a:t>
            </a:r>
            <a:br>
              <a:rPr kumimoji="0" lang="nb-NO" sz="1000" b="0" i="0" u="none" strike="noStrike" kern="1200" cap="none" spc="0" normalizeH="0" baseline="0" noProof="0" dirty="0">
                <a:ln>
                  <a:noFill/>
                </a:ln>
                <a:solidFill>
                  <a:prstClr val="white"/>
                </a:solidFill>
                <a:effectLst/>
                <a:uLnTx/>
                <a:uFillTx/>
                <a:latin typeface="Calibri"/>
                <a:ea typeface="Calibri" panose="020F0502020204030204" pitchFamily="34" charset="0"/>
                <a:cs typeface="Calibri"/>
              </a:rPr>
            </a:b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beskriver sin faglige virksomhet. Det er derfor viktig at alle tjenester </a:t>
            </a:r>
            <a:br>
              <a:rPr kumimoji="0" lang="nb-NO" sz="1000" b="0" i="0" u="none" strike="noStrike" kern="1200" cap="none" spc="0" normalizeH="0" baseline="0" noProof="0" dirty="0">
                <a:ln>
                  <a:noFill/>
                </a:ln>
                <a:solidFill>
                  <a:prstClr val="white"/>
                </a:solidFill>
                <a:effectLst/>
                <a:uLnTx/>
                <a:uFillTx/>
                <a:latin typeface="Calibri"/>
                <a:ea typeface="Calibri" panose="020F0502020204030204" pitchFamily="34" charset="0"/>
                <a:cs typeface="Calibri"/>
              </a:rPr>
            </a:b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som inngår i forløpene involveres i arbeidet med tekster.</a:t>
            </a:r>
            <a:endParaRPr kumimoji="0" lang="en-US"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Det har vist seg nyttig at ressurspersonene i hver kommune har satt seg grundig inn i samhandlingsforløpene på forhånd og kan bidra til å løfte diskusjonen. Arranger gjerne egne nettverksmøter med ressurspersonene før man inviterer til arbeidssamlinger.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4" name="Rectangle 3">
            <a:extLst>
              <a:ext uri="{FF2B5EF4-FFF2-40B4-BE49-F238E27FC236}">
                <a16:creationId xmlns:a16="http://schemas.microsoft.com/office/drawing/2014/main" id="{F5C21B22-D40A-8687-4D53-7D3673D3589F}"/>
              </a:ext>
            </a:extLst>
          </p:cNvPr>
          <p:cNvSpPr/>
          <p:nvPr/>
        </p:nvSpPr>
        <p:spPr>
          <a:xfrm>
            <a:off x="7120367" y="4424750"/>
            <a:ext cx="4507362" cy="2124067"/>
          </a:xfrm>
          <a:prstGeom prst="rect">
            <a:avLst/>
          </a:prstGeom>
          <a:solidFill>
            <a:srgbClr val="9EC3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Eksempler og verktøy</a:t>
            </a:r>
            <a:endParaRPr kumimoji="0" lang="nb-NO"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ts val="800"/>
              </a:spcBef>
              <a:spcAft>
                <a:spcPts val="0"/>
              </a:spcAft>
              <a:buClrTx/>
              <a:buSzTx/>
              <a:buFont typeface="Arial,Sans-Serif"/>
              <a:buChar char="•"/>
              <a:tabLst/>
              <a:defRPr/>
            </a:pPr>
            <a:r>
              <a:rPr kumimoji="0" lang="en-GB" sz="1000" b="0" i="0" u="sng" strike="noStrike" kern="1200" cap="none" spc="0" normalizeH="0" baseline="0" noProof="0" dirty="0">
                <a:ln>
                  <a:noFill/>
                </a:ln>
                <a:solidFill>
                  <a:prstClr val="black"/>
                </a:solidFill>
                <a:effectLst/>
                <a:uLnTx/>
                <a:uFillTx/>
                <a:latin typeface="Calibri" panose="020F0502020204030204"/>
                <a:ea typeface="+mn-ea"/>
                <a:cs typeface="Calibri"/>
                <a:hlinkClick r:id="rId3">
                  <a:extLst>
                    <a:ext uri="{A12FA001-AC4F-418D-AE19-62706E023703}">
                      <ahyp:hlinkClr xmlns:ahyp="http://schemas.microsoft.com/office/drawing/2018/hyperlinkcolor" val="tx"/>
                    </a:ext>
                  </a:extLst>
                </a:hlinkClick>
              </a:rPr>
              <a:t>Hvordan fasilitere en workshop - Få tips, tricks og maler for </a:t>
            </a:r>
            <a:br>
              <a:rPr kumimoji="0" lang="en-GB" sz="1000" b="0" i="0" u="sng" strike="noStrike" kern="1200" cap="none" spc="0" normalizeH="0" baseline="0" noProof="0" dirty="0">
                <a:ln>
                  <a:noFill/>
                </a:ln>
                <a:solidFill>
                  <a:prstClr val="black"/>
                </a:solidFill>
                <a:effectLst/>
                <a:uLnTx/>
                <a:uFillTx/>
                <a:latin typeface="Calibri" panose="020F0502020204030204"/>
                <a:ea typeface="+mn-ea"/>
                <a:cs typeface="Calibri"/>
                <a:hlinkClick r:id="rId3">
                  <a:extLst>
                    <a:ext uri="{A12FA001-AC4F-418D-AE19-62706E023703}">
                      <ahyp:hlinkClr xmlns:ahyp="http://schemas.microsoft.com/office/drawing/2018/hyperlinkcolor" val="tx"/>
                    </a:ext>
                  </a:extLst>
                </a:hlinkClick>
              </a:rPr>
            </a:br>
            <a:r>
              <a:rPr kumimoji="0" lang="en-GB" sz="1000" b="0" i="0" u="sng" strike="noStrike" kern="1200" cap="none" spc="0" normalizeH="0" baseline="0" noProof="0" dirty="0">
                <a:ln>
                  <a:noFill/>
                </a:ln>
                <a:solidFill>
                  <a:prstClr val="black"/>
                </a:solidFill>
                <a:effectLst/>
                <a:uLnTx/>
                <a:uFillTx/>
                <a:latin typeface="Calibri" panose="020F0502020204030204"/>
                <a:ea typeface="+mn-ea"/>
                <a:cs typeface="Calibri"/>
                <a:hlinkClick r:id="rId3">
                  <a:extLst>
                    <a:ext uri="{A12FA001-AC4F-418D-AE19-62706E023703}">
                      <ahyp:hlinkClr xmlns:ahyp="http://schemas.microsoft.com/office/drawing/2018/hyperlinkcolor" val="tx"/>
                    </a:ext>
                  </a:extLst>
                </a:hlinkClick>
              </a:rPr>
              <a:t>workshopfasilitering</a:t>
            </a:r>
            <a:endParaRPr kumimoji="0" lang="nb-NO" sz="900" b="0" i="0" u="none" strike="noStrike" kern="1200" cap="none" spc="0" normalizeH="0" baseline="0" noProof="0" dirty="0">
              <a:ln>
                <a:noFill/>
              </a:ln>
              <a:solidFill>
                <a:prstClr val="black"/>
              </a:solidFill>
              <a:effectLst/>
              <a:uLnTx/>
              <a:uFillTx/>
              <a:latin typeface="Calibri" panose="020F0502020204030204"/>
              <a:ea typeface="+mn-ea"/>
              <a:cs typeface="Calibri"/>
              <a:hlinkClick r:id="" action="ppaction://noaction">
                <a:extLst>
                  <a:ext uri="{A12FA001-AC4F-418D-AE19-62706E023703}">
                    <ahyp:hlinkClr xmlns:ahyp="http://schemas.microsoft.com/office/drawing/2018/hyperlinkcolor" val="tx"/>
                  </a:ext>
                </a:extLst>
              </a:hlinkClick>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200" b="1"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sp>
        <p:nvSpPr>
          <p:cNvPr id="6" name="Oval 5">
            <a:extLst>
              <a:ext uri="{FF2B5EF4-FFF2-40B4-BE49-F238E27FC236}">
                <a16:creationId xmlns:a16="http://schemas.microsoft.com/office/drawing/2014/main" id="{CFB710FC-835C-5AC3-8FAC-14DA8C69DB66}"/>
              </a:ext>
            </a:extLst>
          </p:cNvPr>
          <p:cNvSpPr/>
          <p:nvPr/>
        </p:nvSpPr>
        <p:spPr>
          <a:xfrm>
            <a:off x="11280690" y="2090624"/>
            <a:ext cx="611698" cy="611999"/>
          </a:xfrm>
          <a:prstGeom prst="ellipse">
            <a:avLst/>
          </a:prstGeom>
          <a:solidFill>
            <a:srgbClr val="BDD7EF"/>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0" name="Graphic 9" descr="Lights On with solid fill">
            <a:extLst>
              <a:ext uri="{FF2B5EF4-FFF2-40B4-BE49-F238E27FC236}">
                <a16:creationId xmlns:a16="http://schemas.microsoft.com/office/drawing/2014/main" id="{3363DF36-9B42-6FCC-A4AF-5A33DC4A83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70539" y="2180623"/>
            <a:ext cx="432000" cy="432000"/>
          </a:xfrm>
          <a:prstGeom prst="rect">
            <a:avLst/>
          </a:prstGeom>
        </p:spPr>
      </p:pic>
      <p:sp>
        <p:nvSpPr>
          <p:cNvPr id="11" name="Oval 10">
            <a:extLst>
              <a:ext uri="{FF2B5EF4-FFF2-40B4-BE49-F238E27FC236}">
                <a16:creationId xmlns:a16="http://schemas.microsoft.com/office/drawing/2014/main" id="{DBE2DD7A-4C9B-3943-6AEB-8E89050C5AF5}"/>
              </a:ext>
            </a:extLst>
          </p:cNvPr>
          <p:cNvSpPr/>
          <p:nvPr/>
        </p:nvSpPr>
        <p:spPr>
          <a:xfrm>
            <a:off x="11280690" y="4424750"/>
            <a:ext cx="611698" cy="611999"/>
          </a:xfrm>
          <a:prstGeom prst="ellipse">
            <a:avLst/>
          </a:prstGeom>
          <a:solidFill>
            <a:srgbClr val="9EC3E7"/>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2" name="Graphic 11" descr="Wrench with solid fill">
            <a:extLst>
              <a:ext uri="{FF2B5EF4-FFF2-40B4-BE49-F238E27FC236}">
                <a16:creationId xmlns:a16="http://schemas.microsoft.com/office/drawing/2014/main" id="{B2CE9902-55A2-A68E-3109-F09E0829CC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031765">
            <a:off x="11424539" y="4568749"/>
            <a:ext cx="324000" cy="324000"/>
          </a:xfrm>
          <a:prstGeom prst="rect">
            <a:avLst/>
          </a:prstGeom>
        </p:spPr>
      </p:pic>
      <p:sp>
        <p:nvSpPr>
          <p:cNvPr id="16" name="Rectangle 15">
            <a:extLst>
              <a:ext uri="{FF2B5EF4-FFF2-40B4-BE49-F238E27FC236}">
                <a16:creationId xmlns:a16="http://schemas.microsoft.com/office/drawing/2014/main" id="{F27641AB-0372-669C-5CF8-E4AC00F48E7C}"/>
              </a:ext>
            </a:extLst>
          </p:cNvPr>
          <p:cNvSpPr/>
          <p:nvPr/>
        </p:nvSpPr>
        <p:spPr>
          <a:xfrm>
            <a:off x="1673372" y="2090982"/>
            <a:ext cx="4926123"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a:ea typeface="+mn-ea"/>
                <a:cs typeface="Calibri"/>
              </a:rPr>
              <a:t>Forberedelse til arbeidssamlinger</a:t>
            </a: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For å ta i bruk samhandlingsforløp som verktøy må man sette av tid </a:t>
            </a:r>
            <a:br>
              <a:rPr kumimoji="0" lang="nb-NO" sz="1100" b="0" i="0" u="none" strike="noStrike" kern="1200" cap="none" spc="0" normalizeH="0" baseline="0" noProof="0" dirty="0">
                <a:ln>
                  <a:noFill/>
                </a:ln>
                <a:solidFill>
                  <a:prstClr val="white"/>
                </a:solidFill>
                <a:effectLst/>
                <a:uLnTx/>
                <a:uFillTx/>
                <a:latin typeface="Calibri" panose="020F0502020204030204"/>
                <a:ea typeface="+mn-ea"/>
                <a:cs typeface="Calibri"/>
              </a:rPr>
            </a:b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til å bli kjent med innholdet i forløpene og gjøre en vurdering av om de </a:t>
            </a:r>
            <a:br>
              <a:rPr kumimoji="0" lang="nb-NO" sz="1100" b="0" i="0" u="none" strike="noStrike" kern="1200" cap="none" spc="0" normalizeH="0" baseline="0" noProof="0" dirty="0">
                <a:ln>
                  <a:noFill/>
                </a:ln>
                <a:solidFill>
                  <a:prstClr val="white"/>
                </a:solidFill>
                <a:effectLst/>
                <a:uLnTx/>
                <a:uFillTx/>
                <a:latin typeface="Calibri" panose="020F0502020204030204"/>
                <a:ea typeface="+mn-ea"/>
                <a:cs typeface="Calibri"/>
              </a:rPr>
            </a:b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kan brukes slik de er eller om de må tilpasses til lokale forhold. Den viktigste hensikten med arbeidssamlingene er at sentrale fagfolk og ledere blir involvert i arbeidet med faglig innhold og at det skapes eierskap til samhandlingsforløpene som verktøy.  </a:t>
            </a:r>
            <a:endParaRPr kumimoji="0" lang="nb-NO" sz="11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1100" b="0" i="0" u="none" strike="noStrike" kern="1200" cap="none" spc="0" normalizeH="0" baseline="0" noProof="0" dirty="0">
                <a:ln>
                  <a:noFill/>
                </a:ln>
                <a:solidFill>
                  <a:prstClr val="white"/>
                </a:solidFill>
                <a:effectLst/>
                <a:uLnTx/>
                <a:uFillTx/>
                <a:latin typeface="Calibri" panose="020F0502020204030204"/>
                <a:ea typeface="+mn-ea"/>
                <a:cs typeface="Calibri"/>
              </a:rPr>
            </a:b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En viktig forutsetning for en god prosess med det faglige innholdet er at alle involverte har en felles forståelse både av utfordringsbildet og hensikten med samhandlingsforløpene. Det er derfor klokt å ha gjennomført samhandlingsdager før man begynner å jobbe med tekstene. Ved å igangsette arbeid med tekster for tidlig, er det risiko for misforståelser og at det oppstår motstand. Eksempelvis kan enkelte bli bekymret for at samhandlingsforløpene skal stille forventninger til tjenesten som ikke kan innfris.</a:t>
            </a:r>
            <a:endParaRPr kumimoji="0" lang="nb-NO" sz="11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Før man inviterer til arbeidssamlinger, må man vurdere hvordan man vil organisere samlingen og hvem som skal inviteres. Man kan velge å involvere mange ansatte fra hver kommune, eller å kun involvere sentrale fagpersoner og tjenesteledere. Arbeidssamlinger kan arrangeres kommunevis/avdelingsvis, eller man kan arrangere større samlinger med utgangspunkt i lokal BUP med tilhørende kommuner. </a:t>
            </a:r>
            <a:endParaRPr kumimoji="0" lang="nb-NO" sz="1100" b="0" i="0" u="none" strike="noStrike" kern="1200" cap="none" spc="0" normalizeH="0" baseline="0" noProof="0" dirty="0">
              <a:ln>
                <a:noFill/>
              </a:ln>
              <a:solidFill>
                <a:prstClr val="black"/>
              </a:solidFill>
              <a:effectLst/>
              <a:uLnTx/>
              <a:uFillTx/>
              <a:latin typeface="Calibri"/>
              <a:ea typeface="Calibri"/>
              <a:cs typeface="Calibri"/>
            </a:endParaRPr>
          </a:p>
        </p:txBody>
      </p:sp>
      <p:sp>
        <p:nvSpPr>
          <p:cNvPr id="17" name="Oval 16">
            <a:extLst>
              <a:ext uri="{FF2B5EF4-FFF2-40B4-BE49-F238E27FC236}">
                <a16:creationId xmlns:a16="http://schemas.microsoft.com/office/drawing/2014/main" id="{8CA0A75E-592C-DA15-8C89-902E4098FBC7}"/>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8" name="Graphic 17" descr="Clipboard Partially Checked with solid fill">
            <a:extLst>
              <a:ext uri="{FF2B5EF4-FFF2-40B4-BE49-F238E27FC236}">
                <a16:creationId xmlns:a16="http://schemas.microsoft.com/office/drawing/2014/main" id="{80193BCB-41B1-9172-6449-EC5E40C735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6220" y="2180623"/>
            <a:ext cx="432000" cy="432000"/>
          </a:xfrm>
          <a:prstGeom prst="rect">
            <a:avLst/>
          </a:prstGeom>
        </p:spPr>
      </p:pic>
    </p:spTree>
    <p:extLst>
      <p:ext uri="{BB962C8B-B14F-4D97-AF65-F5344CB8AC3E}">
        <p14:creationId xmlns:p14="http://schemas.microsoft.com/office/powerpoint/2010/main" val="87861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40687AC-9390-4C61-BD38-C937FBE2E6D4}"/>
              </a:ext>
            </a:extLst>
          </p:cNvPr>
          <p:cNvSpPr txBox="1"/>
          <p:nvPr/>
        </p:nvSpPr>
        <p:spPr>
          <a:xfrm>
            <a:off x="608862" y="1096214"/>
            <a:ext cx="9574584" cy="1569660"/>
          </a:xfrm>
          <a:prstGeom prst="rect">
            <a:avLst/>
          </a:prstGeom>
          <a:noFill/>
        </p:spPr>
        <p:txBody>
          <a:bodyPr wrap="square" lIns="91440" tIns="45720" rIns="91440" bIns="45720" rtlCol="0" anchor="t">
            <a:spAutoFit/>
          </a:bodyPr>
          <a:lstStyle/>
          <a:p>
            <a:r>
              <a:rPr lang="nb-NO" sz="1400"/>
              <a:t>Barn og unges helsetjeneste startet som et samhandlingsprosjekt i Helse Fonna. Flere helseforetak og kommuner har nå begynt å implementere modellen og ta i bruk samhandlingsforløp som verktøy for å skape mer helhetlige og sammenhengende tjenester til barn og unge. </a:t>
            </a:r>
            <a:endParaRPr lang="nb-NO" sz="1400">
              <a:highlight>
                <a:srgbClr val="FFFF00"/>
              </a:highlight>
              <a:cs typeface="Arial" panose="020B0604020202020204" pitchFamily="34" charset="0"/>
            </a:endParaRPr>
          </a:p>
          <a:p>
            <a:endParaRPr lang="nb-NO" sz="1400">
              <a:cs typeface="Arial"/>
            </a:endParaRPr>
          </a:p>
          <a:p>
            <a:r>
              <a:rPr lang="nb-NO" sz="1400">
                <a:cs typeface="Arial"/>
              </a:rPr>
              <a:t>Vi har utviklet denne guiden som kan brukes som støtte og hjelp i lokale prosjekter som ønsker å ta i bruk metodikk fra Barn og unges helsetjeneste.</a:t>
            </a:r>
            <a:endParaRPr lang="en-NO" sz="1400">
              <a:effectLst/>
              <a:latin typeface="Calibri" panose="020F0502020204030204" pitchFamily="34" charset="0"/>
              <a:ea typeface="Calibri" panose="020F0502020204030204" pitchFamily="34" charset="0"/>
              <a:cs typeface="Times New Roman" panose="02020603050405020304" pitchFamily="18" charset="0"/>
            </a:endParaRPr>
          </a:p>
          <a:p>
            <a:endParaRPr lang="nb-NO" sz="1200">
              <a:solidFill>
                <a:srgbClr val="FF0000"/>
              </a:solidFill>
              <a:cs typeface="Arial" panose="020B0604020202020204" pitchFamily="34" charset="0"/>
            </a:endParaRPr>
          </a:p>
        </p:txBody>
      </p:sp>
      <p:sp>
        <p:nvSpPr>
          <p:cNvPr id="27" name="TextBox 26">
            <a:extLst>
              <a:ext uri="{FF2B5EF4-FFF2-40B4-BE49-F238E27FC236}">
                <a16:creationId xmlns:a16="http://schemas.microsoft.com/office/drawing/2014/main" id="{8BA93D05-EBD9-451A-A48C-98E87FDB9672}"/>
              </a:ext>
            </a:extLst>
          </p:cNvPr>
          <p:cNvSpPr txBox="1"/>
          <p:nvPr/>
        </p:nvSpPr>
        <p:spPr>
          <a:xfrm>
            <a:off x="608862" y="462264"/>
            <a:ext cx="3991708" cy="400110"/>
          </a:xfrm>
          <a:prstGeom prst="rect">
            <a:avLst/>
          </a:prstGeom>
          <a:noFill/>
        </p:spPr>
        <p:txBody>
          <a:bodyPr wrap="square" rtlCol="0">
            <a:spAutoFit/>
          </a:bodyPr>
          <a:lstStyle/>
          <a:p>
            <a:r>
              <a:rPr lang="nb-NO" sz="2000" b="1"/>
              <a:t>Innledning</a:t>
            </a:r>
          </a:p>
        </p:txBody>
      </p:sp>
      <p:sp>
        <p:nvSpPr>
          <p:cNvPr id="3" name="Rectangle 2">
            <a:extLst>
              <a:ext uri="{FF2B5EF4-FFF2-40B4-BE49-F238E27FC236}">
                <a16:creationId xmlns:a16="http://schemas.microsoft.com/office/drawing/2014/main" id="{E9C88FD9-7204-69DE-1560-C155ADCFCE77}"/>
              </a:ext>
            </a:extLst>
          </p:cNvPr>
          <p:cNvSpPr/>
          <p:nvPr/>
        </p:nvSpPr>
        <p:spPr>
          <a:xfrm>
            <a:off x="608862" y="2841555"/>
            <a:ext cx="3479180" cy="362292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nb-NO" sz="1100">
              <a:solidFill>
                <a:schemeClr val="tx1"/>
              </a:solidFill>
              <a:latin typeface="Calibri"/>
              <a:cs typeface="Times New Roman"/>
            </a:endParaRPr>
          </a:p>
          <a:p>
            <a:r>
              <a:rPr lang="nb-NO" sz="1100">
                <a:solidFill>
                  <a:schemeClr val="tx1"/>
                </a:solidFill>
                <a:latin typeface="Calibri"/>
                <a:cs typeface="Times New Roman"/>
              </a:rPr>
              <a:t>I prosjekt Barn og unges helsetjeneste samarbeider brukere av tjenestene, fastleger, fagfolk i kommunale tjenester og i spesialisthelsetjenesten om å skape mer helhetlige og sammenhengende hjelpetjenester for barn og unge. </a:t>
            </a:r>
            <a:endParaRPr lang="nb-NO">
              <a:solidFill>
                <a:schemeClr val="tx1"/>
              </a:solidFill>
              <a:latin typeface="Calibri"/>
              <a:cs typeface="Calibri"/>
            </a:endParaRPr>
          </a:p>
          <a:p>
            <a:endParaRPr lang="nb-NO" sz="1100">
              <a:solidFill>
                <a:schemeClr val="tx1"/>
              </a:solidFill>
              <a:latin typeface="Calibri"/>
              <a:cs typeface="Times New Roman"/>
            </a:endParaRPr>
          </a:p>
          <a:p>
            <a:r>
              <a:rPr lang="nb-NO" sz="1100">
                <a:solidFill>
                  <a:schemeClr val="tx1"/>
                </a:solidFill>
                <a:latin typeface="Calibri"/>
                <a:cs typeface="Times New Roman"/>
              </a:rPr>
              <a:t>Målet er at barn og ungdom skal få rett hjelp hos riktig tjeneste og at tiltakene fra ulike tjenester henger </a:t>
            </a:r>
            <a:endParaRPr lang="nb-NO">
              <a:solidFill>
                <a:schemeClr val="tx1"/>
              </a:solidFill>
              <a:cs typeface="Calibri"/>
            </a:endParaRPr>
          </a:p>
          <a:p>
            <a:r>
              <a:rPr lang="nb-NO" sz="1100">
                <a:solidFill>
                  <a:schemeClr val="tx1"/>
                </a:solidFill>
                <a:latin typeface="Calibri"/>
                <a:cs typeface="Times New Roman"/>
              </a:rPr>
              <a:t>sammen slik at det oppleves som et helhetlig tilbud for barnet/ungdommen det gjelder og familien. </a:t>
            </a:r>
          </a:p>
          <a:p>
            <a:endParaRPr lang="nb-NO" sz="1100">
              <a:solidFill>
                <a:schemeClr val="tx1"/>
              </a:solidFill>
              <a:latin typeface="Calibri"/>
              <a:cs typeface="Times New Roman"/>
            </a:endParaRPr>
          </a:p>
          <a:p>
            <a:r>
              <a:rPr lang="nb-NO" sz="1100">
                <a:solidFill>
                  <a:schemeClr val="tx1"/>
                </a:solidFill>
                <a:ea typeface="+mn-lt"/>
                <a:cs typeface="+mn-lt"/>
              </a:rPr>
              <a:t>I de lokale prosjektene arbeides det med:</a:t>
            </a:r>
          </a:p>
          <a:p>
            <a:pPr marL="171450" indent="-171450">
              <a:buFont typeface="Arial"/>
              <a:buChar char="•"/>
            </a:pPr>
            <a:r>
              <a:rPr lang="nb-NO" sz="1100">
                <a:solidFill>
                  <a:schemeClr val="tx1"/>
                </a:solidFill>
                <a:ea typeface="+mn-lt"/>
                <a:cs typeface="+mn-lt"/>
              </a:rPr>
              <a:t>Å forankre utviklingsarbeidet og involvere brukere og fagfolk i en felles satsing</a:t>
            </a:r>
          </a:p>
          <a:p>
            <a:pPr marL="171450" indent="-171450">
              <a:buFont typeface="Arial"/>
              <a:buChar char="•"/>
            </a:pPr>
            <a:r>
              <a:rPr lang="nb-NO" sz="1100">
                <a:solidFill>
                  <a:schemeClr val="tx1"/>
                </a:solidFill>
                <a:ea typeface="+mn-lt"/>
                <a:cs typeface="+mn-lt"/>
              </a:rPr>
              <a:t>Å skape arenaer for samhandling og kulturbygging der brukere og fagfolk møtes på tvers av tjenester </a:t>
            </a:r>
          </a:p>
          <a:p>
            <a:pPr marL="171450" indent="-171450">
              <a:buFont typeface="Arial"/>
              <a:buChar char="•"/>
            </a:pPr>
            <a:r>
              <a:rPr lang="nb-NO" sz="1100">
                <a:solidFill>
                  <a:schemeClr val="tx1"/>
                </a:solidFill>
                <a:ea typeface="+mn-lt"/>
                <a:cs typeface="+mn-lt"/>
              </a:rPr>
              <a:t>Å ta i bruk samhandlingsforløpene som verktøy og videreutvikle dem slik at de tilpasses lokale forhold.</a:t>
            </a:r>
          </a:p>
          <a:p>
            <a:pPr marL="171450" indent="-171450">
              <a:buFont typeface="Arial"/>
              <a:buChar char="•"/>
            </a:pPr>
            <a:r>
              <a:rPr lang="nb-NO" sz="1100">
                <a:solidFill>
                  <a:schemeClr val="tx1"/>
                </a:solidFill>
                <a:ea typeface="+mn-lt"/>
                <a:cs typeface="+mn-lt"/>
              </a:rPr>
              <a:t>Å sette inn tiltak for å lage et mer sammenhengende hjelpetilbud til barn og unge lokalt </a:t>
            </a:r>
            <a:endParaRPr lang="nb-NO" sz="1100">
              <a:solidFill>
                <a:schemeClr val="tx1"/>
              </a:solidFill>
              <a:cs typeface="Calibri"/>
            </a:endParaRPr>
          </a:p>
          <a:p>
            <a:endParaRPr lang="nb-NO" sz="1100">
              <a:solidFill>
                <a:schemeClr val="tx1"/>
              </a:solidFill>
              <a:latin typeface="Calibri"/>
              <a:cs typeface="Times New Roman"/>
            </a:endParaRPr>
          </a:p>
        </p:txBody>
      </p:sp>
      <p:sp>
        <p:nvSpPr>
          <p:cNvPr id="6" name="Rectangle 5">
            <a:extLst>
              <a:ext uri="{FF2B5EF4-FFF2-40B4-BE49-F238E27FC236}">
                <a16:creationId xmlns:a16="http://schemas.microsoft.com/office/drawing/2014/main" id="{86080528-1A44-DB44-F359-53C716D7C185}"/>
              </a:ext>
            </a:extLst>
          </p:cNvPr>
          <p:cNvSpPr/>
          <p:nvPr/>
        </p:nvSpPr>
        <p:spPr>
          <a:xfrm>
            <a:off x="1534413" y="2670667"/>
            <a:ext cx="1628078"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b="1">
                <a:solidFill>
                  <a:schemeClr val="tx1"/>
                </a:solidFill>
              </a:rPr>
              <a:t>Bakgrunn</a:t>
            </a:r>
          </a:p>
        </p:txBody>
      </p:sp>
      <p:sp>
        <p:nvSpPr>
          <p:cNvPr id="7" name="Rectangle 6">
            <a:extLst>
              <a:ext uri="{FF2B5EF4-FFF2-40B4-BE49-F238E27FC236}">
                <a16:creationId xmlns:a16="http://schemas.microsoft.com/office/drawing/2014/main" id="{ABA91C4F-52F4-5656-0B06-E9BDD1FC6011}"/>
              </a:ext>
            </a:extLst>
          </p:cNvPr>
          <p:cNvSpPr/>
          <p:nvPr/>
        </p:nvSpPr>
        <p:spPr>
          <a:xfrm>
            <a:off x="4418544" y="2841555"/>
            <a:ext cx="3479180" cy="362292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GB" sz="2000">
              <a:solidFill>
                <a:srgbClr val="000000"/>
              </a:solidFill>
              <a:cs typeface="Arial" panose="020B0604020202020204" pitchFamily="34" charset="0"/>
            </a:endParaRPr>
          </a:p>
          <a:p>
            <a:r>
              <a:rPr lang="nb-NO" sz="1100">
                <a:solidFill>
                  <a:srgbClr val="000000"/>
                </a:solidFill>
                <a:cs typeface="Arial"/>
              </a:rPr>
              <a:t>Guiden beskriver ulike faser som anbefales å gjennomføre for å implementere barn og unges helsetjeneste. </a:t>
            </a:r>
            <a:endParaRPr lang="nb-NO" sz="1100">
              <a:solidFill>
                <a:srgbClr val="000000"/>
              </a:solidFill>
              <a:cs typeface="Arial" panose="020B0604020202020204" pitchFamily="34" charset="0"/>
            </a:endParaRPr>
          </a:p>
          <a:p>
            <a:endParaRPr lang="nb-NO" sz="1100">
              <a:solidFill>
                <a:srgbClr val="000000"/>
              </a:solidFill>
              <a:cs typeface="Arial" panose="020B0604020202020204" pitchFamily="34" charset="0"/>
            </a:endParaRPr>
          </a:p>
          <a:p>
            <a:r>
              <a:rPr lang="nb-NO" sz="1100">
                <a:solidFill>
                  <a:srgbClr val="000000"/>
                </a:solidFill>
                <a:cs typeface="Arial"/>
              </a:rPr>
              <a:t>Innholdet tar utgangspunkt i prosessene som Helse Fonna har gjennomført, supplert med erfaringer fra Helse Stavanger, Helse Bergen, Helse Førde og Helse Møre og Romsdal.</a:t>
            </a:r>
            <a:endParaRPr lang="nb-NO" sz="1100">
              <a:solidFill>
                <a:schemeClr val="tx1"/>
              </a:solidFill>
              <a:highlight>
                <a:srgbClr val="FFFF00"/>
              </a:highlight>
              <a:cs typeface="Arial" panose="020B0604020202020204" pitchFamily="34" charset="0"/>
            </a:endParaRPr>
          </a:p>
          <a:p>
            <a:endParaRPr lang="nb-NO" sz="1100">
              <a:solidFill>
                <a:schemeClr val="tx1"/>
              </a:solidFill>
              <a:latin typeface="Calibri"/>
              <a:ea typeface="Calibri" panose="020F0502020204030204" pitchFamily="34" charset="0"/>
              <a:cs typeface="Arial"/>
            </a:endParaRPr>
          </a:p>
          <a:p>
            <a:r>
              <a:rPr lang="nb-NO" sz="1100">
                <a:solidFill>
                  <a:schemeClr val="tx1"/>
                </a:solidFill>
                <a:latin typeface="Calibri"/>
                <a:ea typeface="Calibri" panose="020F0502020204030204" pitchFamily="34" charset="0"/>
                <a:cs typeface="Times New Roman"/>
              </a:rPr>
              <a:t>Guiden utgjør en verktøykasse og skal fungere som støtte og hjelp for prosjekter som ønsker å ta i bruk Barn og unges helsetjeneste lokalt, men merk at stegene må tilpasses lokale forhold.</a:t>
            </a:r>
            <a:endParaRPr lang="nb-NO" sz="1100">
              <a:solidFill>
                <a:schemeClr val="tx1"/>
              </a:solidFill>
              <a:latin typeface="Calibri"/>
              <a:cs typeface="Times New Roman"/>
            </a:endParaRPr>
          </a:p>
          <a:p>
            <a:endParaRPr lang="nb-NO" sz="1100">
              <a:solidFill>
                <a:srgbClr val="000000"/>
              </a:solidFill>
              <a:cs typeface="Arial" panose="020B0604020202020204" pitchFamily="34" charset="0"/>
            </a:endParaRPr>
          </a:p>
        </p:txBody>
      </p:sp>
      <p:sp>
        <p:nvSpPr>
          <p:cNvPr id="8" name="Rectangle 7">
            <a:extLst>
              <a:ext uri="{FF2B5EF4-FFF2-40B4-BE49-F238E27FC236}">
                <a16:creationId xmlns:a16="http://schemas.microsoft.com/office/drawing/2014/main" id="{1560772B-B094-D79C-99FE-CC012DDD9CBE}"/>
              </a:ext>
            </a:extLst>
          </p:cNvPr>
          <p:cNvSpPr/>
          <p:nvPr/>
        </p:nvSpPr>
        <p:spPr>
          <a:xfrm>
            <a:off x="5344095" y="2665874"/>
            <a:ext cx="1628078"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b="1">
                <a:solidFill>
                  <a:schemeClr val="tx1"/>
                </a:solidFill>
              </a:rPr>
              <a:t>Avgrensninger</a:t>
            </a:r>
          </a:p>
        </p:txBody>
      </p:sp>
      <p:sp>
        <p:nvSpPr>
          <p:cNvPr id="9" name="Rectangle 8">
            <a:extLst>
              <a:ext uri="{FF2B5EF4-FFF2-40B4-BE49-F238E27FC236}">
                <a16:creationId xmlns:a16="http://schemas.microsoft.com/office/drawing/2014/main" id="{A438874B-A2A1-B477-BF98-3B9C601D84D4}"/>
              </a:ext>
            </a:extLst>
          </p:cNvPr>
          <p:cNvSpPr/>
          <p:nvPr/>
        </p:nvSpPr>
        <p:spPr>
          <a:xfrm>
            <a:off x="8228226" y="2841554"/>
            <a:ext cx="3349658" cy="362292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NO" dirty="0">
              <a:solidFill>
                <a:schemeClr val="tx1"/>
              </a:solidFill>
            </a:endParaRPr>
          </a:p>
          <a:p>
            <a:r>
              <a:rPr lang="nb-NO" sz="1100" dirty="0">
                <a:solidFill>
                  <a:schemeClr val="tx1"/>
                </a:solidFill>
              </a:rPr>
              <a:t>Guiden er delt inn i fire hovedfaser:</a:t>
            </a:r>
            <a:endParaRPr lang="nb-NO" sz="1100" dirty="0">
              <a:solidFill>
                <a:schemeClr val="tx1"/>
              </a:solidFill>
              <a:cs typeface="Calibri"/>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endParaRPr lang="nb-NO" sz="1100" dirty="0">
              <a:solidFill>
                <a:schemeClr val="tx1"/>
              </a:solidFill>
            </a:endParaRPr>
          </a:p>
          <a:p>
            <a:r>
              <a:rPr lang="nb-NO" sz="1100" dirty="0">
                <a:solidFill>
                  <a:schemeClr val="tx1"/>
                </a:solidFill>
              </a:rPr>
              <a:t>For hver fase er det definert aktiviteter, tips og råd og lenker til verktøy, rapporter og eksempler fra andre prosjekter som har erfaring med barn og unges helsetjeneste.</a:t>
            </a:r>
            <a:endParaRPr lang="nb-NO" sz="1100" dirty="0">
              <a:solidFill>
                <a:schemeClr val="tx1"/>
              </a:solidFill>
              <a:cs typeface="Calibri"/>
            </a:endParaRPr>
          </a:p>
          <a:p>
            <a:endParaRPr lang="nb-NO" sz="1200" dirty="0">
              <a:solidFill>
                <a:schemeClr val="tx1"/>
              </a:solidFill>
            </a:endParaRPr>
          </a:p>
          <a:p>
            <a:endParaRPr lang="en-NO" dirty="0">
              <a:solidFill>
                <a:schemeClr val="tx1"/>
              </a:solidFill>
            </a:endParaRPr>
          </a:p>
        </p:txBody>
      </p:sp>
      <p:sp>
        <p:nvSpPr>
          <p:cNvPr id="11" name="Rectangle 10">
            <a:extLst>
              <a:ext uri="{FF2B5EF4-FFF2-40B4-BE49-F238E27FC236}">
                <a16:creationId xmlns:a16="http://schemas.microsoft.com/office/drawing/2014/main" id="{231C9771-E795-C912-5ADD-0329F36F11D9}"/>
              </a:ext>
            </a:extLst>
          </p:cNvPr>
          <p:cNvSpPr/>
          <p:nvPr/>
        </p:nvSpPr>
        <p:spPr>
          <a:xfrm>
            <a:off x="9089016" y="2670667"/>
            <a:ext cx="1628078"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b="1">
                <a:solidFill>
                  <a:schemeClr val="tx1"/>
                </a:solidFill>
              </a:rPr>
              <a:t>Hovedfaser</a:t>
            </a:r>
          </a:p>
        </p:txBody>
      </p:sp>
      <p:sp>
        <p:nvSpPr>
          <p:cNvPr id="24" name="Oval 23">
            <a:hlinkClick r:id="" action="ppaction://noaction"/>
            <a:extLst>
              <a:ext uri="{FF2B5EF4-FFF2-40B4-BE49-F238E27FC236}">
                <a16:creationId xmlns:a16="http://schemas.microsoft.com/office/drawing/2014/main" id="{1516FF58-54F2-764B-5359-6AD6A774A50A}"/>
              </a:ext>
            </a:extLst>
          </p:cNvPr>
          <p:cNvSpPr/>
          <p:nvPr/>
        </p:nvSpPr>
        <p:spPr>
          <a:xfrm>
            <a:off x="9997885" y="3584614"/>
            <a:ext cx="921104" cy="896012"/>
          </a:xfrm>
          <a:prstGeom prst="ellipse">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endParaRPr lang="nb-NO" sz="700">
              <a:solidFill>
                <a:schemeClr val="tx1"/>
              </a:solidFill>
              <a:latin typeface="Arial" panose="020B0604020202020204"/>
            </a:endParaRPr>
          </a:p>
        </p:txBody>
      </p:sp>
      <p:sp>
        <p:nvSpPr>
          <p:cNvPr id="19" name="Oval 18">
            <a:hlinkClick r:id="" action="ppaction://noaction"/>
            <a:extLst>
              <a:ext uri="{FF2B5EF4-FFF2-40B4-BE49-F238E27FC236}">
                <a16:creationId xmlns:a16="http://schemas.microsoft.com/office/drawing/2014/main" id="{904AC155-80D8-C5A1-037F-950957F0E4F5}"/>
              </a:ext>
            </a:extLst>
          </p:cNvPr>
          <p:cNvSpPr/>
          <p:nvPr/>
        </p:nvSpPr>
        <p:spPr>
          <a:xfrm>
            <a:off x="8873769" y="3584614"/>
            <a:ext cx="921104" cy="896012"/>
          </a:xfrm>
          <a:prstGeom prst="ellipse">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endParaRPr lang="nb-NO" sz="500">
              <a:solidFill>
                <a:srgbClr val="001A58"/>
              </a:solidFill>
              <a:latin typeface="Arial" panose="020B0604020202020204"/>
            </a:endParaRPr>
          </a:p>
        </p:txBody>
      </p:sp>
      <p:sp>
        <p:nvSpPr>
          <p:cNvPr id="25" name="TextBox 24">
            <a:extLst>
              <a:ext uri="{FF2B5EF4-FFF2-40B4-BE49-F238E27FC236}">
                <a16:creationId xmlns:a16="http://schemas.microsoft.com/office/drawing/2014/main" id="{91204CE2-AE29-0CF6-2FE6-D455B0075A7E}"/>
              </a:ext>
            </a:extLst>
          </p:cNvPr>
          <p:cNvSpPr txBox="1"/>
          <p:nvPr/>
        </p:nvSpPr>
        <p:spPr>
          <a:xfrm>
            <a:off x="8883307" y="3801788"/>
            <a:ext cx="921104" cy="461665"/>
          </a:xfrm>
          <a:prstGeom prst="rect">
            <a:avLst/>
          </a:prstGeom>
          <a:noFill/>
          <a:ln>
            <a:noFill/>
          </a:ln>
        </p:spPr>
        <p:txBody>
          <a:bodyPr wrap="square" lIns="91440" tIns="45720" rIns="91440" bIns="45720" rtlCol="0" anchor="ctr">
            <a:spAutoFit/>
          </a:bodyPr>
          <a:lstStyle/>
          <a:p>
            <a:pPr algn="ctr"/>
            <a:r>
              <a:rPr lang="nb-NO" sz="800" b="1">
                <a:latin typeface="Arial" panose="020B0604020202020204"/>
              </a:rPr>
              <a:t>Avklare behov og etablere prosjekt</a:t>
            </a:r>
            <a:endParaRPr lang="nb-NO" sz="800" b="1">
              <a:latin typeface="Arial" panose="020B0604020202020204"/>
              <a:cs typeface="Arial"/>
            </a:endParaRPr>
          </a:p>
        </p:txBody>
      </p:sp>
      <p:sp>
        <p:nvSpPr>
          <p:cNvPr id="13" name="Oval 12">
            <a:hlinkClick r:id="" action="ppaction://noaction"/>
            <a:extLst>
              <a:ext uri="{FF2B5EF4-FFF2-40B4-BE49-F238E27FC236}">
                <a16:creationId xmlns:a16="http://schemas.microsoft.com/office/drawing/2014/main" id="{A91F8D5F-1342-CFD8-07F9-292377476347}"/>
              </a:ext>
            </a:extLst>
          </p:cNvPr>
          <p:cNvSpPr/>
          <p:nvPr/>
        </p:nvSpPr>
        <p:spPr>
          <a:xfrm>
            <a:off x="8873769" y="4556387"/>
            <a:ext cx="921104" cy="896012"/>
          </a:xfrm>
          <a:prstGeom prst="ellipse">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endParaRPr lang="nb-NO" sz="840" b="1">
              <a:solidFill>
                <a:schemeClr val="tx1"/>
              </a:solidFill>
              <a:latin typeface="Arial" panose="020B0604020202020204"/>
            </a:endParaRPr>
          </a:p>
        </p:txBody>
      </p:sp>
      <p:sp>
        <p:nvSpPr>
          <p:cNvPr id="15" name="Oval 14">
            <a:hlinkClick r:id="" action="ppaction://noaction"/>
            <a:extLst>
              <a:ext uri="{FF2B5EF4-FFF2-40B4-BE49-F238E27FC236}">
                <a16:creationId xmlns:a16="http://schemas.microsoft.com/office/drawing/2014/main" id="{D409349C-F785-7D78-1C28-4BDB44041AB9}"/>
              </a:ext>
            </a:extLst>
          </p:cNvPr>
          <p:cNvSpPr/>
          <p:nvPr/>
        </p:nvSpPr>
        <p:spPr>
          <a:xfrm>
            <a:off x="9997885" y="4556387"/>
            <a:ext cx="921104" cy="896012"/>
          </a:xfrm>
          <a:prstGeom prst="ellipse">
            <a:avLst/>
          </a:prstGeom>
          <a:solidFill>
            <a:srgbClr val="FFE79A"/>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marL="0" marR="0" lvl="0" indent="0" algn="ctr" defTabSz="995478" rtl="0" eaLnBrk="1" fontAlgn="auto" latinLnBrk="0" hangingPunct="1">
              <a:lnSpc>
                <a:spcPct val="100000"/>
              </a:lnSpc>
              <a:spcBef>
                <a:spcPts val="0"/>
              </a:spcBef>
              <a:spcAft>
                <a:spcPts val="0"/>
              </a:spcAft>
              <a:buClrTx/>
              <a:buSzTx/>
              <a:buFontTx/>
              <a:buNone/>
              <a:tabLst/>
              <a:defRPr/>
            </a:pPr>
            <a:endParaRPr kumimoji="0" lang="nb-NO" sz="700" b="1"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3D828ECA-967D-10E3-67BA-54C4A0CB3238}"/>
              </a:ext>
            </a:extLst>
          </p:cNvPr>
          <p:cNvSpPr txBox="1"/>
          <p:nvPr/>
        </p:nvSpPr>
        <p:spPr>
          <a:xfrm>
            <a:off x="9997135" y="4772200"/>
            <a:ext cx="921104" cy="461665"/>
          </a:xfrm>
          <a:prstGeom prst="rect">
            <a:avLst/>
          </a:prstGeom>
          <a:noFill/>
          <a:ln>
            <a:noFill/>
          </a:ln>
        </p:spPr>
        <p:txBody>
          <a:bodyPr wrap="square" lIns="91440" tIns="45720" rIns="91440" bIns="45720" rtlCol="0" anchor="ctr">
            <a:spAutoFit/>
          </a:bodyPr>
          <a:lstStyle/>
          <a:p>
            <a:pPr algn="ctr"/>
            <a:r>
              <a:rPr lang="nb-NO" sz="800" b="1">
                <a:latin typeface="Arial" panose="020B0604020202020204"/>
                <a:cs typeface="Arial"/>
              </a:rPr>
              <a:t>Ta i bruk samhandlings-forløpene</a:t>
            </a:r>
            <a:endParaRPr lang="nb-NO" sz="800" b="1" i="0" u="none" strike="noStrike" kern="1200" cap="none" spc="0" normalizeH="0" baseline="0" noProof="0">
              <a:ln>
                <a:noFill/>
              </a:ln>
              <a:effectLst/>
              <a:uLnTx/>
              <a:uFillTx/>
              <a:latin typeface="Arial" panose="020B0604020202020204"/>
              <a:cs typeface="Arial"/>
            </a:endParaRPr>
          </a:p>
        </p:txBody>
      </p:sp>
      <p:sp>
        <p:nvSpPr>
          <p:cNvPr id="18" name="TextBox 17">
            <a:extLst>
              <a:ext uri="{FF2B5EF4-FFF2-40B4-BE49-F238E27FC236}">
                <a16:creationId xmlns:a16="http://schemas.microsoft.com/office/drawing/2014/main" id="{617FE4AE-C4BE-8BDB-E097-92D395E67411}"/>
              </a:ext>
            </a:extLst>
          </p:cNvPr>
          <p:cNvSpPr txBox="1"/>
          <p:nvPr/>
        </p:nvSpPr>
        <p:spPr>
          <a:xfrm>
            <a:off x="8864232" y="4776341"/>
            <a:ext cx="921104" cy="461665"/>
          </a:xfrm>
          <a:prstGeom prst="rect">
            <a:avLst/>
          </a:prstGeom>
          <a:noFill/>
          <a:ln>
            <a:noFill/>
          </a:ln>
        </p:spPr>
        <p:txBody>
          <a:bodyPr wrap="square" lIns="91440" tIns="45720" rIns="91440" bIns="45720" rtlCol="0" anchor="ctr">
            <a:spAutoFit/>
          </a:bodyPr>
          <a:lstStyle/>
          <a:p>
            <a:pPr algn="ctr"/>
            <a:r>
              <a:rPr lang="nb-NO" sz="800" b="1">
                <a:latin typeface="Arial" panose="020B0604020202020204"/>
                <a:cs typeface="Arial"/>
              </a:rPr>
              <a:t>Bli kjent med samhandlings-forløpene</a:t>
            </a:r>
            <a:endParaRPr lang="en-US"/>
          </a:p>
        </p:txBody>
      </p:sp>
      <p:sp>
        <p:nvSpPr>
          <p:cNvPr id="20" name="TextBox 19">
            <a:extLst>
              <a:ext uri="{FF2B5EF4-FFF2-40B4-BE49-F238E27FC236}">
                <a16:creationId xmlns:a16="http://schemas.microsoft.com/office/drawing/2014/main" id="{E930DB2C-9C8B-2E1B-9B63-047D00050AFE}"/>
              </a:ext>
            </a:extLst>
          </p:cNvPr>
          <p:cNvSpPr txBox="1"/>
          <p:nvPr/>
        </p:nvSpPr>
        <p:spPr>
          <a:xfrm>
            <a:off x="9998636" y="3863343"/>
            <a:ext cx="921104" cy="338554"/>
          </a:xfrm>
          <a:prstGeom prst="rect">
            <a:avLst/>
          </a:prstGeom>
          <a:noFill/>
          <a:ln>
            <a:noFill/>
          </a:ln>
        </p:spPr>
        <p:txBody>
          <a:bodyPr wrap="square" lIns="91440" tIns="45720" rIns="91440" bIns="45720" rtlCol="0" anchor="ctr">
            <a:spAutoFit/>
          </a:bodyPr>
          <a:lstStyle/>
          <a:p>
            <a:pPr algn="ctr"/>
            <a:r>
              <a:rPr lang="nb-NO" sz="800" b="1">
                <a:latin typeface="Arial" panose="020B0604020202020204"/>
              </a:rPr>
              <a:t>Forankre og involvere</a:t>
            </a:r>
            <a:endParaRPr lang="nb-NO" sz="900" b="1">
              <a:latin typeface="Arial" panose="020B0604020202020204"/>
            </a:endParaRPr>
          </a:p>
        </p:txBody>
      </p:sp>
      <p:pic>
        <p:nvPicPr>
          <p:cNvPr id="22" name="Picture 21">
            <a:extLst>
              <a:ext uri="{FF2B5EF4-FFF2-40B4-BE49-F238E27FC236}">
                <a16:creationId xmlns:a16="http://schemas.microsoft.com/office/drawing/2014/main" id="{A32F77F5-6E2C-81F0-C9C1-B47B0AD9752A}"/>
              </a:ext>
            </a:extLst>
          </p:cNvPr>
          <p:cNvPicPr>
            <a:picLocks noChangeAspect="1"/>
          </p:cNvPicPr>
          <p:nvPr/>
        </p:nvPicPr>
        <p:blipFill>
          <a:blip r:embed="rId2"/>
          <a:stretch>
            <a:fillRect/>
          </a:stretch>
        </p:blipFill>
        <p:spPr>
          <a:xfrm>
            <a:off x="10106616" y="268707"/>
            <a:ext cx="1544920" cy="2466793"/>
          </a:xfrm>
          <a:prstGeom prst="rect">
            <a:avLst/>
          </a:prstGeom>
        </p:spPr>
      </p:pic>
    </p:spTree>
    <p:extLst>
      <p:ext uri="{BB962C8B-B14F-4D97-AF65-F5344CB8AC3E}">
        <p14:creationId xmlns:p14="http://schemas.microsoft.com/office/powerpoint/2010/main" val="3364186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74CB5B-9A2B-729A-CE70-2D28737CF865}"/>
              </a:ext>
            </a:extLst>
          </p:cNvPr>
          <p:cNvSpPr/>
          <p:nvPr/>
        </p:nvSpPr>
        <p:spPr>
          <a:xfrm>
            <a:off x="1673372" y="2090982"/>
            <a:ext cx="4926123"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G</a:t>
            </a: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Calibri"/>
              </a:rPr>
              <a:t>jennomføring av arbeidssamlinger</a:t>
            </a: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I de fleste prosjektene er det arrangert store arbeidsseminarer der folk deles </a:t>
            </a:r>
            <a:br>
              <a:rPr kumimoji="0" lang="nb-NO" sz="1100" b="0" i="0" u="none" strike="noStrike" kern="1200" cap="none" spc="0" normalizeH="0" baseline="0" noProof="0" dirty="0">
                <a:ln>
                  <a:noFill/>
                </a:ln>
                <a:solidFill>
                  <a:prstClr val="white"/>
                </a:solidFill>
                <a:effectLst/>
                <a:uLnTx/>
                <a:uFillTx/>
                <a:latin typeface="Calibri" panose="020F0502020204030204"/>
                <a:ea typeface="+mn-ea"/>
                <a:cs typeface="Calibri"/>
              </a:rPr>
            </a:b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inn i grupper og jobber med det faglige innholdet. Gruppearbeidet kan organiseres på ulike måter. Noen prinsipper for inndeling av gruppene er:</a:t>
            </a:r>
            <a:endParaRPr kumimoji="0" lang="nb-NO"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kumimoji="0" lang="nb-NO" sz="1100" b="1" i="0" u="none" strike="noStrike" kern="1200" cap="none" spc="0" normalizeH="0" baseline="0" noProof="0" dirty="0">
              <a:ln>
                <a:noFill/>
              </a:ln>
              <a:solidFill>
                <a:prstClr val="black"/>
              </a:solidFill>
              <a:effectLst/>
              <a:uLnTx/>
              <a:uFillTx/>
              <a:latin typeface="Calibri"/>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Tematiske grupper</a:t>
            </a: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der deltakerne deles inn i tverrfaglige grupper som jobber med et forløp hver, gjerne ut fra interesse/kompetanse.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a:ea typeface="+mn-ea"/>
                <a:cs typeface="Calibri"/>
              </a:rPr>
              <a:t>Tjenestegrupper </a:t>
            </a:r>
            <a:r>
              <a:rPr kumimoji="0" lang="nb-NO" sz="1100" b="0" i="0" u="none" strike="noStrike" kern="1200" cap="none" spc="0" normalizeH="0" baseline="0" noProof="0" dirty="0">
                <a:ln>
                  <a:noFill/>
                </a:ln>
                <a:solidFill>
                  <a:prstClr val="black"/>
                </a:solidFill>
                <a:effectLst/>
                <a:uLnTx/>
                <a:uFillTx/>
                <a:latin typeface="Calibri"/>
                <a:ea typeface="+mn-ea"/>
                <a:cs typeface="Calibri"/>
              </a:rPr>
              <a:t>der deltakerne deles i grupper etter hvilken tjeneste de  jobber i og ser på tekster for egen tjeneste.</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Kommunegrupper</a:t>
            </a: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der lederne eller sentrale fagpersoner i den enkelte kommune gjennomgår et eller flere forløp. </a:t>
            </a:r>
            <a:endParaRPr kumimoji="0" lang="nb-NO" sz="1100" b="0" i="0" u="none" strike="noStrike" kern="1200" cap="none" spc="0" normalizeH="0" baseline="0" noProof="0" dirty="0">
              <a:ln>
                <a:noFill/>
              </a:ln>
              <a:solidFill>
                <a:prstClr val="black"/>
              </a:solidFill>
              <a:effectLst/>
              <a:uLnTx/>
              <a:uFillTx/>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a:ea typeface="Calibri"/>
                <a:cs typeface="Calibri"/>
              </a:rPr>
              <a:t>Kombinert opplegg</a:t>
            </a:r>
            <a:r>
              <a:rPr kumimoji="0" lang="nb-NO" sz="1100" b="0" i="0" u="none" strike="noStrike" kern="1200" cap="none" spc="0" normalizeH="0" baseline="0" noProof="0" dirty="0">
                <a:ln>
                  <a:noFill/>
                </a:ln>
                <a:solidFill>
                  <a:prstClr val="black"/>
                </a:solidFill>
                <a:effectLst/>
                <a:uLnTx/>
                <a:uFillTx/>
                <a:latin typeface="Calibri"/>
                <a:ea typeface="Calibri"/>
                <a:cs typeface="Calibri"/>
              </a:rPr>
              <a:t> der man eksempelvis har kommune/tjenestegrupper først og deretter tematiske inndelte grupper.</a:t>
            </a:r>
          </a:p>
        </p:txBody>
      </p:sp>
      <p:sp>
        <p:nvSpPr>
          <p:cNvPr id="54" name="TextBox 53">
            <a:extLst>
              <a:ext uri="{FF2B5EF4-FFF2-40B4-BE49-F238E27FC236}">
                <a16:creationId xmlns:a16="http://schemas.microsoft.com/office/drawing/2014/main" id="{DC8DB191-9D5C-94F9-5E4A-ED2B2F436DDE}"/>
              </a:ext>
            </a:extLst>
          </p:cNvPr>
          <p:cNvSpPr txBox="1"/>
          <p:nvPr/>
        </p:nvSpPr>
        <p:spPr>
          <a:xfrm>
            <a:off x="1673372" y="1236191"/>
            <a:ext cx="9954357" cy="1054135"/>
          </a:xfrm>
          <a:prstGeom prst="rect">
            <a:avLst/>
          </a:prstGeom>
          <a:noFill/>
        </p:spPr>
        <p:txBody>
          <a:bodyPr wrap="square" lIns="91440" tIns="45720" rIns="91440" bIns="45720" rtlCol="0" anchor="t">
            <a:spAutoFit/>
          </a:bodyPr>
          <a:lstStyle/>
          <a:p>
            <a:r>
              <a:rPr lang="nb-NO" sz="1800">
                <a:effectLst/>
                <a:latin typeface="Calibri"/>
                <a:ea typeface="Calibri" panose="020F0502020204030204" pitchFamily="34" charset="0"/>
                <a:cs typeface="Times New Roman"/>
              </a:rPr>
              <a:t>Gjennomfør arbeidssamlinger for å få </a:t>
            </a:r>
            <a:r>
              <a:rPr lang="nb-NO">
                <a:latin typeface="Calibri"/>
                <a:ea typeface="Calibri" panose="020F0502020204030204" pitchFamily="34" charset="0"/>
                <a:cs typeface="Times New Roman"/>
              </a:rPr>
              <a:t>arbeide</a:t>
            </a:r>
            <a:r>
              <a:rPr lang="nb-NO" sz="1800">
                <a:effectLst/>
                <a:latin typeface="Calibri"/>
                <a:ea typeface="Calibri" panose="020F0502020204030204" pitchFamily="34" charset="0"/>
                <a:cs typeface="Times New Roman"/>
              </a:rPr>
              <a:t> med</a:t>
            </a:r>
            <a:r>
              <a:rPr lang="nb-NO">
                <a:latin typeface="Calibri"/>
                <a:ea typeface="Calibri" panose="020F0502020204030204" pitchFamily="34" charset="0"/>
                <a:cs typeface="Times New Roman"/>
              </a:rPr>
              <a:t> innholdet i de faglige</a:t>
            </a:r>
            <a:r>
              <a:rPr lang="nb-NO" sz="1800">
                <a:effectLst/>
                <a:latin typeface="Calibri"/>
                <a:ea typeface="Calibri" panose="020F0502020204030204" pitchFamily="34" charset="0"/>
                <a:cs typeface="Times New Roman"/>
              </a:rPr>
              <a:t> </a:t>
            </a:r>
            <a:r>
              <a:rPr lang="nb-NO">
                <a:latin typeface="Calibri"/>
                <a:ea typeface="Calibri" panose="020F0502020204030204" pitchFamily="34" charset="0"/>
                <a:cs typeface="Times New Roman"/>
              </a:rPr>
              <a:t>tekstene. Legg opp arrangementet slik det passer ut fra lokale forhold og hvor tett involvering dere ønsker. </a:t>
            </a:r>
            <a:endParaRPr lang="en-NO" sz="1800">
              <a:effectLst/>
              <a:latin typeface="Calibri"/>
              <a:ea typeface="Calibri" panose="020F0502020204030204" pitchFamily="34" charset="0"/>
              <a:cs typeface="Times New Roman" panose="02020603050405020304" pitchFamily="18" charset="0"/>
            </a:endParaRPr>
          </a:p>
          <a:p>
            <a:endParaRPr lang="nb-NO" sz="1600">
              <a:effectLst/>
              <a:ea typeface="Times New Roman" panose="02020603050405020304" pitchFamily="18" charset="0"/>
              <a:cs typeface="Times New Roman" panose="02020603050405020304" pitchFamily="18" charset="0"/>
            </a:endParaRPr>
          </a:p>
          <a:p>
            <a:endParaRPr lang="nb-NO" sz="1050">
              <a:cs typeface="Arial" panose="020B0604020202020204" pitchFamily="34" charset="0"/>
            </a:endParaRP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8473222" cy="369332"/>
          </a:xfrm>
          <a:prstGeom prst="rect">
            <a:avLst/>
          </a:prstGeom>
          <a:noFill/>
        </p:spPr>
        <p:txBody>
          <a:bodyPr wrap="square" lIns="91440" tIns="45720" rIns="91440" bIns="45720" rtlCol="0" anchor="t">
            <a:spAutoFit/>
          </a:bodyPr>
          <a:lstStyle/>
          <a:p>
            <a:r>
              <a:rPr lang="nb-NO" b="1" dirty="0"/>
              <a:t>Arrangere arbeidssamlinger</a:t>
            </a:r>
            <a:endParaRPr lang="nb-NO" dirty="0"/>
          </a:p>
        </p:txBody>
      </p:sp>
      <p:sp>
        <p:nvSpPr>
          <p:cNvPr id="5" name="Oval 4">
            <a:hlinkClick r:id="" action="ppaction://noaction"/>
            <a:extLst>
              <a:ext uri="{FF2B5EF4-FFF2-40B4-BE49-F238E27FC236}">
                <a16:creationId xmlns:a16="http://schemas.microsoft.com/office/drawing/2014/main" id="{5EECEB5C-F0C2-5DCC-1C6C-A7B9E886E6E3}"/>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14" name="Oval 13">
            <a:hlinkClick r:id="" action="ppaction://noaction"/>
            <a:extLst>
              <a:ext uri="{FF2B5EF4-FFF2-40B4-BE49-F238E27FC236}">
                <a16:creationId xmlns:a16="http://schemas.microsoft.com/office/drawing/2014/main" id="{8D3141C0-EB88-0E66-2FD3-42D636E59DBF}"/>
              </a:ext>
            </a:extLst>
          </p:cNvPr>
          <p:cNvSpPr/>
          <p:nvPr/>
        </p:nvSpPr>
        <p:spPr>
          <a:xfrm>
            <a:off x="243414" y="237776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5" name="Oval 14">
            <a:hlinkClick r:id="" action="ppaction://noaction"/>
            <a:extLst>
              <a:ext uri="{FF2B5EF4-FFF2-40B4-BE49-F238E27FC236}">
                <a16:creationId xmlns:a16="http://schemas.microsoft.com/office/drawing/2014/main" id="{05A63747-FFAB-4FC3-465D-23D932C03F9A}"/>
              </a:ext>
            </a:extLst>
          </p:cNvPr>
          <p:cNvSpPr/>
          <p:nvPr/>
        </p:nvSpPr>
        <p:spPr>
          <a:xfrm>
            <a:off x="243413" y="538435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2" name="Oval 1">
            <a:hlinkClick r:id="" action="ppaction://noaction"/>
            <a:extLst>
              <a:ext uri="{FF2B5EF4-FFF2-40B4-BE49-F238E27FC236}">
                <a16:creationId xmlns:a16="http://schemas.microsoft.com/office/drawing/2014/main" id="{4FD622E1-AF2B-5E33-0D1A-C4850F2445DD}"/>
              </a:ext>
            </a:extLst>
          </p:cNvPr>
          <p:cNvSpPr/>
          <p:nvPr/>
        </p:nvSpPr>
        <p:spPr>
          <a:xfrm>
            <a:off x="243413" y="3881058"/>
            <a:ext cx="1123343" cy="1039833"/>
          </a:xfrm>
          <a:prstGeom prst="ellipse">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Bli kjent med samhandlings-forløpene</a:t>
            </a:r>
          </a:p>
        </p:txBody>
      </p:sp>
      <p:cxnSp>
        <p:nvCxnSpPr>
          <p:cNvPr id="30" name="Straight Connector 29">
            <a:extLst>
              <a:ext uri="{FF2B5EF4-FFF2-40B4-BE49-F238E27FC236}">
                <a16:creationId xmlns:a16="http://schemas.microsoft.com/office/drawing/2014/main" id="{F8BC1B9D-46EF-3F95-56E4-0203048EA4FA}"/>
              </a:ext>
            </a:extLst>
          </p:cNvPr>
          <p:cNvCxnSpPr>
            <a:cxnSpLocks/>
          </p:cNvCxnSpPr>
          <p:nvPr/>
        </p:nvCxnSpPr>
        <p:spPr>
          <a:xfrm>
            <a:off x="1673372" y="398056"/>
            <a:ext cx="9232521" cy="0"/>
          </a:xfrm>
          <a:prstGeom prst="line">
            <a:avLst/>
          </a:prstGeom>
          <a:ln/>
        </p:spPr>
        <p:style>
          <a:lnRef idx="1">
            <a:schemeClr val="dk1"/>
          </a:lnRef>
          <a:fillRef idx="0">
            <a:schemeClr val="dk1"/>
          </a:fillRef>
          <a:effectRef idx="0">
            <a:schemeClr val="dk1"/>
          </a:effectRef>
          <a:fontRef idx="minor">
            <a:schemeClr val="tx1"/>
          </a:fontRef>
        </p:style>
      </p:cxnSp>
      <p:sp>
        <p:nvSpPr>
          <p:cNvPr id="31" name="Rectangle: Rounded Corners 23">
            <a:hlinkClick r:id="" action="ppaction://noaction"/>
            <a:extLst>
              <a:ext uri="{FF2B5EF4-FFF2-40B4-BE49-F238E27FC236}">
                <a16:creationId xmlns:a16="http://schemas.microsoft.com/office/drawing/2014/main" id="{8021AA29-3818-9C0F-E5FA-BB744423FB06}"/>
              </a:ext>
            </a:extLst>
          </p:cNvPr>
          <p:cNvSpPr/>
          <p:nvPr/>
        </p:nvSpPr>
        <p:spPr>
          <a:xfrm>
            <a:off x="1673373" y="195333"/>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Sørge for kulturbygging </a:t>
            </a:r>
            <a:br>
              <a:rPr lang="nb-NO" sz="900" dirty="0">
                <a:solidFill>
                  <a:schemeClr val="tx1"/>
                </a:solidFill>
              </a:rPr>
            </a:br>
            <a:r>
              <a:rPr lang="nb-NO" sz="900" dirty="0">
                <a:solidFill>
                  <a:schemeClr val="tx1"/>
                </a:solidFill>
              </a:rPr>
              <a:t>og dialog</a:t>
            </a:r>
          </a:p>
        </p:txBody>
      </p:sp>
      <p:sp>
        <p:nvSpPr>
          <p:cNvPr id="32" name="Rectangle: Rounded Corners 23">
            <a:hlinkClick r:id="" action="ppaction://noaction"/>
            <a:extLst>
              <a:ext uri="{FF2B5EF4-FFF2-40B4-BE49-F238E27FC236}">
                <a16:creationId xmlns:a16="http://schemas.microsoft.com/office/drawing/2014/main" id="{38CD02BC-B022-6243-2AB0-D8EB2F9CC8E0}"/>
              </a:ext>
            </a:extLst>
          </p:cNvPr>
          <p:cNvSpPr/>
          <p:nvPr/>
        </p:nvSpPr>
        <p:spPr>
          <a:xfrm>
            <a:off x="3365990"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Planlegge</a:t>
            </a:r>
            <a:br>
              <a:rPr lang="nb-NO" sz="900" dirty="0">
                <a:solidFill>
                  <a:schemeClr val="tx1"/>
                </a:solidFill>
              </a:rPr>
            </a:br>
            <a:r>
              <a:rPr lang="nb-NO" sz="900" dirty="0">
                <a:solidFill>
                  <a:schemeClr val="tx1"/>
                </a:solidFill>
              </a:rPr>
              <a:t>samhandlingsdager</a:t>
            </a:r>
          </a:p>
        </p:txBody>
      </p:sp>
      <p:sp>
        <p:nvSpPr>
          <p:cNvPr id="33" name="Rectangle: Rounded Corners 23">
            <a:hlinkClick r:id="" action="ppaction://noaction"/>
            <a:extLst>
              <a:ext uri="{FF2B5EF4-FFF2-40B4-BE49-F238E27FC236}">
                <a16:creationId xmlns:a16="http://schemas.microsoft.com/office/drawing/2014/main" id="{F1CBB8D0-D434-ADFE-0244-0BAE24DD8166}"/>
              </a:ext>
            </a:extLst>
          </p:cNvPr>
          <p:cNvSpPr/>
          <p:nvPr/>
        </p:nvSpPr>
        <p:spPr>
          <a:xfrm>
            <a:off x="5058607"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Gjennomføre</a:t>
            </a:r>
            <a:br>
              <a:rPr lang="nb-NO" sz="900" dirty="0">
                <a:solidFill>
                  <a:schemeClr val="tx1"/>
                </a:solidFill>
              </a:rPr>
            </a:br>
            <a:r>
              <a:rPr lang="nb-NO" sz="900" dirty="0">
                <a:solidFill>
                  <a:schemeClr val="tx1"/>
                </a:solidFill>
              </a:rPr>
              <a:t>samhandlingsdager</a:t>
            </a:r>
          </a:p>
        </p:txBody>
      </p:sp>
      <p:sp>
        <p:nvSpPr>
          <p:cNvPr id="34" name="Rectangle: Rounded Corners 23">
            <a:hlinkClick r:id="" action="ppaction://noaction"/>
            <a:extLst>
              <a:ext uri="{FF2B5EF4-FFF2-40B4-BE49-F238E27FC236}">
                <a16:creationId xmlns:a16="http://schemas.microsoft.com/office/drawing/2014/main" id="{24C14354-7E98-BD94-BA47-CF37721623CE}"/>
              </a:ext>
            </a:extLst>
          </p:cNvPr>
          <p:cNvSpPr/>
          <p:nvPr/>
        </p:nvSpPr>
        <p:spPr>
          <a:xfrm>
            <a:off x="8443841" y="207063"/>
            <a:ext cx="1491271" cy="397672"/>
          </a:xfrm>
          <a:prstGeom prst="roundRect">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Arrangere</a:t>
            </a:r>
          </a:p>
          <a:p>
            <a:pPr algn="ctr" defTabSz="995478"/>
            <a:r>
              <a:rPr lang="nb-NO" sz="900" dirty="0">
                <a:solidFill>
                  <a:schemeClr val="tx1"/>
                </a:solidFill>
              </a:rPr>
              <a:t>arbeidssamlinger</a:t>
            </a:r>
          </a:p>
        </p:txBody>
      </p:sp>
      <p:sp>
        <p:nvSpPr>
          <p:cNvPr id="35" name="Rectangle: Rounded Corners 23">
            <a:hlinkClick r:id="" action="ppaction://noaction"/>
            <a:extLst>
              <a:ext uri="{FF2B5EF4-FFF2-40B4-BE49-F238E27FC236}">
                <a16:creationId xmlns:a16="http://schemas.microsoft.com/office/drawing/2014/main" id="{4E13CAB7-D0F3-2232-F863-1AF747BC698C}"/>
              </a:ext>
            </a:extLst>
          </p:cNvPr>
          <p:cNvSpPr/>
          <p:nvPr/>
        </p:nvSpPr>
        <p:spPr>
          <a:xfrm>
            <a:off x="10136458"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Inngå i forvaltningsmodell</a:t>
            </a:r>
          </a:p>
        </p:txBody>
      </p:sp>
      <p:sp>
        <p:nvSpPr>
          <p:cNvPr id="36" name="Rectangle: Rounded Corners 23">
            <a:hlinkClick r:id="" action="ppaction://noaction"/>
            <a:extLst>
              <a:ext uri="{FF2B5EF4-FFF2-40B4-BE49-F238E27FC236}">
                <a16:creationId xmlns:a16="http://schemas.microsoft.com/office/drawing/2014/main" id="{71413654-40A0-50EC-9A6F-5B60CD8BE0B5}"/>
              </a:ext>
            </a:extLst>
          </p:cNvPr>
          <p:cNvSpPr/>
          <p:nvPr/>
        </p:nvSpPr>
        <p:spPr>
          <a:xfrm>
            <a:off x="6751224" y="207063"/>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Skape lokalt eierskap</a:t>
            </a:r>
          </a:p>
        </p:txBody>
      </p:sp>
      <p:pic>
        <p:nvPicPr>
          <p:cNvPr id="3" name="Bilde 3" descr="Et bilde som inneholder tekst, person, innendørs, barn&#10;&#10;Automatisk generert beskrivelse">
            <a:extLst>
              <a:ext uri="{FF2B5EF4-FFF2-40B4-BE49-F238E27FC236}">
                <a16:creationId xmlns:a16="http://schemas.microsoft.com/office/drawing/2014/main" id="{F8BDD77E-379A-2F86-5817-02531AFF7DE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856295" y="4805475"/>
            <a:ext cx="2743200" cy="1743342"/>
          </a:xfrm>
          <a:prstGeom prst="rect">
            <a:avLst/>
          </a:prstGeom>
        </p:spPr>
      </p:pic>
      <p:sp>
        <p:nvSpPr>
          <p:cNvPr id="4" name="TekstSylinder 3">
            <a:extLst>
              <a:ext uri="{FF2B5EF4-FFF2-40B4-BE49-F238E27FC236}">
                <a16:creationId xmlns:a16="http://schemas.microsoft.com/office/drawing/2014/main" id="{975B6A03-1F9E-2510-B75E-4A437A1B1B9E}"/>
              </a:ext>
            </a:extLst>
          </p:cNvPr>
          <p:cNvSpPr txBox="1"/>
          <p:nvPr/>
        </p:nvSpPr>
        <p:spPr>
          <a:xfrm>
            <a:off x="1673257" y="4579855"/>
            <a:ext cx="2223154" cy="22313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100">
                <a:cs typeface="Calibri"/>
              </a:rPr>
              <a:t>Dersom man deler i grupper ut fra tema/forløp, kan man bruke kasusbeskrivelser som gjør tekstene mer relevante og ha med brukere med relevant erfaring i gruppene. </a:t>
            </a:r>
            <a:endParaRPr lang="en-US" sz="1100">
              <a:cs typeface="Calibri"/>
            </a:endParaRPr>
          </a:p>
          <a:p>
            <a:endParaRPr lang="nb-NO" sz="1100">
              <a:cs typeface="Calibri"/>
            </a:endParaRPr>
          </a:p>
          <a:p>
            <a:r>
              <a:rPr lang="nb-NO" sz="1100">
                <a:cs typeface="Calibri"/>
              </a:rPr>
              <a:t>Flere prosjekter har valgt å ha egne møter med enkelte tjenesteledere, som for eksempel PPT ledere for å bli enige om innhold. </a:t>
            </a:r>
          </a:p>
          <a:p>
            <a:endParaRPr lang="nb-NO" sz="1100">
              <a:cs typeface="Calibri"/>
            </a:endParaRPr>
          </a:p>
          <a:p>
            <a:endParaRPr lang="nb-NO">
              <a:cs typeface="Calibri"/>
            </a:endParaRPr>
          </a:p>
        </p:txBody>
      </p:sp>
      <p:sp>
        <p:nvSpPr>
          <p:cNvPr id="6" name="Rectangle 5">
            <a:extLst>
              <a:ext uri="{FF2B5EF4-FFF2-40B4-BE49-F238E27FC236}">
                <a16:creationId xmlns:a16="http://schemas.microsoft.com/office/drawing/2014/main" id="{0ABE5B3E-02AB-77C2-B55A-998FD854C536}"/>
              </a:ext>
            </a:extLst>
          </p:cNvPr>
          <p:cNvSpPr/>
          <p:nvPr/>
        </p:nvSpPr>
        <p:spPr>
          <a:xfrm>
            <a:off x="7120368" y="2098835"/>
            <a:ext cx="4507362" cy="2124067"/>
          </a:xfrm>
          <a:prstGeom prst="rect">
            <a:avLst/>
          </a:prstGeom>
          <a:solidFill>
            <a:srgbClr val="BDD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endPar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a:cs typeface="Calibri"/>
              </a:rPr>
              <a:t>I Helse Stavanger arrangerte den enkelte kommune selv arbeidet med </a:t>
            </a:r>
            <a:br>
              <a:rPr kumimoji="0" lang="nb-NO" sz="1000" b="0" i="0" u="none" strike="noStrike" kern="1200" cap="none" spc="0" normalizeH="0" baseline="0" noProof="0" dirty="0">
                <a:ln>
                  <a:noFill/>
                </a:ln>
                <a:solidFill>
                  <a:prstClr val="black"/>
                </a:solidFill>
                <a:effectLst/>
                <a:uLnTx/>
                <a:uFillTx/>
                <a:latin typeface="Calibri"/>
                <a:ea typeface="Calibri"/>
                <a:cs typeface="Calibri"/>
              </a:rPr>
            </a:br>
            <a:r>
              <a:rPr kumimoji="0" lang="nb-NO" sz="1000" b="0" i="0" u="none" strike="noStrike" kern="1200" cap="none" spc="0" normalizeH="0" baseline="0" noProof="0" dirty="0">
                <a:ln>
                  <a:noFill/>
                </a:ln>
                <a:solidFill>
                  <a:prstClr val="black"/>
                </a:solidFill>
                <a:effectLst/>
                <a:uLnTx/>
                <a:uFillTx/>
                <a:latin typeface="Calibri"/>
                <a:ea typeface="Calibri"/>
                <a:cs typeface="Calibri"/>
              </a:rPr>
              <a:t>tekster. Prosjektledelse hadde møte med sentrale ledere i kommunen for</a:t>
            </a:r>
            <a:br>
              <a:rPr kumimoji="0" lang="nb-NO" sz="1000" b="0" i="0" u="none" strike="noStrike" kern="1200" cap="none" spc="0" normalizeH="0" baseline="0" noProof="0" dirty="0">
                <a:ln>
                  <a:noFill/>
                </a:ln>
                <a:solidFill>
                  <a:prstClr val="black"/>
                </a:solidFill>
                <a:effectLst/>
                <a:uLnTx/>
                <a:uFillTx/>
                <a:latin typeface="Calibri"/>
                <a:ea typeface="Calibri"/>
                <a:cs typeface="Calibri"/>
              </a:rPr>
            </a:br>
            <a:r>
              <a:rPr kumimoji="0" lang="nb-NO" sz="1000" b="0" i="0" u="none" strike="noStrike" kern="1200" cap="none" spc="0" normalizeH="0" baseline="0" noProof="0" dirty="0">
                <a:ln>
                  <a:noFill/>
                </a:ln>
                <a:solidFill>
                  <a:prstClr val="black"/>
                </a:solidFill>
                <a:effectLst/>
                <a:uLnTx/>
                <a:uFillTx/>
                <a:latin typeface="Calibri"/>
                <a:ea typeface="Calibri"/>
                <a:cs typeface="Calibri"/>
              </a:rPr>
              <a:t>å få tilbakemelding på innholdet og drøfte tilpasninger.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a:cs typeface="Calibri"/>
              </a:rPr>
              <a:t>I Møre og Romsdal har man jobbet med det faglige innholdet både i felles samlinger og lokalt i hver kommune. </a:t>
            </a:r>
            <a:endParaRPr kumimoji="0" lang="en-US" sz="1000" b="0" i="0" u="none" strike="noStrike" kern="1200" cap="none" spc="0" normalizeH="0" baseline="0" noProof="0" dirty="0">
              <a:ln>
                <a:noFill/>
              </a:ln>
              <a:solidFill>
                <a:prstClr val="black"/>
              </a:solidFill>
              <a:effectLst/>
              <a:uLnTx/>
              <a:uFillTx/>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Helse Bergen gjennomførte en stor workshop med en gruppe representanter </a:t>
            </a:r>
            <a:br>
              <a:rPr kumimoji="0" lang="nb-NO" sz="1000" b="0" i="0" u="none" strike="noStrike" kern="1200" cap="none" spc="0" normalizeH="0" baseline="0" noProof="0" dirty="0">
                <a:ln>
                  <a:noFill/>
                </a:ln>
                <a:solidFill>
                  <a:prstClr val="white"/>
                </a:solidFill>
                <a:effectLst/>
                <a:uLnTx/>
                <a:uFillTx/>
                <a:latin typeface="Calibri"/>
                <a:ea typeface="Calibri" panose="020F0502020204030204" pitchFamily="34" charset="0"/>
                <a:cs typeface="Calibri"/>
              </a:rPr>
            </a:b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fra tjenestene for å se nærmere på forløpene. I løpet av en dag var alle tekstene gjennomgått og innspill til justeringer levert.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Flere prosjekter har brukt en trafikklysmodell der kommunene har gitt tilbakemelding om tekstene kan brukes slik de er (grønt lys) eller må tilpasses (gult lys). Se eksempler og verktøy.</a:t>
            </a:r>
          </a:p>
          <a:p>
            <a:pPr marL="171450" marR="0" lvl="0" indent="-171450" algn="l" defTabSz="914400" rtl="0" eaLnBrk="1" fontAlgn="auto" latinLnBrk="0" hangingPunct="1">
              <a:lnSpc>
                <a:spcPct val="100000"/>
              </a:lnSpc>
              <a:spcBef>
                <a:spcPts val="800"/>
              </a:spcBef>
              <a:spcAft>
                <a:spcPts val="0"/>
              </a:spcAft>
              <a:buClrTx/>
              <a:buSzTx/>
              <a:buFont typeface="Arial,Sans-Serif" panose="020B0604020202020204" pitchFamily="34" charset="0"/>
              <a:buChar char="•"/>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a:endParaRPr>
          </a:p>
        </p:txBody>
      </p:sp>
      <p:sp>
        <p:nvSpPr>
          <p:cNvPr id="10" name="Rectangle 9">
            <a:extLst>
              <a:ext uri="{FF2B5EF4-FFF2-40B4-BE49-F238E27FC236}">
                <a16:creationId xmlns:a16="http://schemas.microsoft.com/office/drawing/2014/main" id="{13A77555-9300-97E5-4CF4-FEE21AABFC74}"/>
              </a:ext>
            </a:extLst>
          </p:cNvPr>
          <p:cNvSpPr/>
          <p:nvPr/>
        </p:nvSpPr>
        <p:spPr>
          <a:xfrm>
            <a:off x="7120367" y="4424750"/>
            <a:ext cx="4507362" cy="2124067"/>
          </a:xfrm>
          <a:prstGeom prst="rect">
            <a:avLst/>
          </a:prstGeom>
          <a:solidFill>
            <a:srgbClr val="9EC3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Eksempler og verktøy</a:t>
            </a:r>
            <a:endParaRPr kumimoji="0" lang="nb-NO" sz="1100" b="0" i="0" u="none" strike="noStrike" kern="1200" cap="none" spc="0" normalizeH="0" baseline="0" noProof="0" dirty="0">
              <a:ln>
                <a:noFill/>
              </a:ln>
              <a:solidFill>
                <a:prstClr val="black"/>
              </a:solidFill>
              <a:effectLst/>
              <a:highlight>
                <a:srgbClr val="FFFF00"/>
              </a:highlight>
              <a:uLnTx/>
              <a:uFillTx/>
              <a:latin typeface="Calibri"/>
              <a:ea typeface="+mn-ea"/>
              <a:cs typeface="Calibri"/>
            </a:endParaRPr>
          </a:p>
          <a:p>
            <a:pPr marL="171450" marR="0" lvl="0" indent="-171450" algn="l" defTabSz="316520" rtl="0" eaLnBrk="1" fontAlgn="auto" latinLnBrk="0" hangingPunct="1">
              <a:lnSpc>
                <a:spcPct val="100000"/>
              </a:lnSpc>
              <a:spcBef>
                <a:spcPts val="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a:ea typeface="+mn-ea"/>
                <a:cs typeface="Calibri"/>
                <a:hlinkClick r:id="rId5">
                  <a:extLst>
                    <a:ext uri="{A12FA001-AC4F-418D-AE19-62706E023703}">
                      <ahyp:hlinkClr xmlns:ahyp="http://schemas.microsoft.com/office/drawing/2018/hyperlinkcolor" val="tx"/>
                    </a:ext>
                  </a:extLst>
                </a:hlinkClick>
              </a:rPr>
              <a:t>Korte kasusbeskrivelser for hvert forløp (PDF)</a:t>
            </a:r>
            <a:endParaRPr kumimoji="0" lang="nb-NO" sz="1000" b="0" i="0" u="sng" strike="noStrike" kern="1200" cap="none" spc="0" normalizeH="0" baseline="0" noProof="0" dirty="0">
              <a:ln>
                <a:noFill/>
              </a:ln>
              <a:solidFill>
                <a:prstClr val="black"/>
              </a:solidFill>
              <a:effectLst/>
              <a:highlight>
                <a:srgbClr val="FFFF00"/>
              </a:highlight>
              <a:uLnTx/>
              <a:uFillTx/>
              <a:latin typeface="Calibri"/>
              <a:ea typeface="+mn-ea"/>
              <a:cs typeface="Calibri"/>
            </a:endParaRPr>
          </a:p>
          <a:p>
            <a:pPr marL="171450" marR="0" lvl="0" indent="-171450" algn="l" defTabSz="316520" rtl="0" eaLnBrk="1" fontAlgn="auto" latinLnBrk="0" hangingPunct="1">
              <a:lnSpc>
                <a:spcPct val="100000"/>
              </a:lnSpc>
              <a:spcBef>
                <a:spcPts val="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a:ea typeface="+mn-ea"/>
                <a:cs typeface="Calibri"/>
                <a:hlinkClick r:id="rId6">
                  <a:extLst>
                    <a:ext uri="{A12FA001-AC4F-418D-AE19-62706E023703}">
                      <ahyp:hlinkClr xmlns:ahyp="http://schemas.microsoft.com/office/drawing/2018/hyperlinkcolor" val="tx"/>
                    </a:ext>
                  </a:extLst>
                </a:hlinkClick>
              </a:rPr>
              <a:t>Lang kasusbeskrivelse spiseforstyrrelser (PDF)</a:t>
            </a:r>
            <a:endParaRPr kumimoji="0" lang="nb-NO" sz="1000" b="0" i="0" u="none" strike="noStrike" kern="1200" cap="none" spc="0" normalizeH="0" baseline="0" noProof="0" dirty="0">
              <a:ln>
                <a:noFill/>
              </a:ln>
              <a:solidFill>
                <a:prstClr val="black"/>
              </a:solidFill>
              <a:effectLst/>
              <a:highlight>
                <a:srgbClr val="FFFF00"/>
              </a:highlight>
              <a:uLnTx/>
              <a:uFillTx/>
              <a:latin typeface="Calibri"/>
              <a:ea typeface="+mn-ea"/>
              <a:cs typeface="Calibri"/>
            </a:endParaRPr>
          </a:p>
          <a:p>
            <a:pPr marL="171450" marR="0" lvl="0" indent="-171450" algn="l" defTabSz="316520" rtl="0" eaLnBrk="1" fontAlgn="auto" latinLnBrk="0" hangingPunct="1">
              <a:lnSpc>
                <a:spcPct val="100000"/>
              </a:lnSpc>
              <a:spcBef>
                <a:spcPts val="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a:ea typeface="+mn-ea"/>
                <a:cs typeface="Calibri"/>
              </a:rPr>
              <a:t>Det er utviklet ulik metodikk som kan brukes for å systematisere </a:t>
            </a:r>
            <a:br>
              <a:rPr kumimoji="0" lang="nb-NO" sz="1000" b="0" i="0" u="none" strike="noStrike" kern="1200" cap="none" spc="0" normalizeH="0" baseline="0" noProof="0" dirty="0">
                <a:ln>
                  <a:noFill/>
                </a:ln>
                <a:solidFill>
                  <a:prstClr val="white"/>
                </a:solidFill>
                <a:effectLst/>
                <a:uLnTx/>
                <a:uFillTx/>
                <a:latin typeface="Calibri"/>
                <a:ea typeface="+mn-ea"/>
                <a:cs typeface="Calibri"/>
              </a:rPr>
            </a:br>
            <a:r>
              <a:rPr kumimoji="0" lang="nb-NO" sz="1000" b="0" i="0" u="none" strike="noStrike" kern="1200" cap="none" spc="0" normalizeH="0" baseline="0" noProof="0" dirty="0">
                <a:ln>
                  <a:noFill/>
                </a:ln>
                <a:solidFill>
                  <a:prstClr val="black"/>
                </a:solidFill>
                <a:effectLst/>
                <a:uLnTx/>
                <a:uFillTx/>
                <a:latin typeface="Calibri"/>
                <a:ea typeface="+mn-ea"/>
                <a:cs typeface="Calibri"/>
              </a:rPr>
              <a:t>innspillene på tekster. </a:t>
            </a:r>
            <a:endParaRPr kumimoji="0" lang="nb-NO" sz="1000" b="0" i="0" u="none" strike="noStrike" kern="1200" cap="none" spc="0" normalizeH="0" baseline="0" noProof="0" dirty="0">
              <a:ln>
                <a:noFill/>
              </a:ln>
              <a:solidFill>
                <a:prstClr val="black"/>
              </a:solidFill>
              <a:effectLst/>
              <a:highlight>
                <a:srgbClr val="FFFF00"/>
              </a:highlight>
              <a:uLnTx/>
              <a:uFillTx/>
              <a:latin typeface="Calibri"/>
              <a:ea typeface="+mn-ea"/>
              <a:cs typeface="Calibri"/>
            </a:endParaRPr>
          </a:p>
          <a:p>
            <a:pPr marL="628650" marR="0" lvl="1" indent="-171450" algn="l" defTabSz="316520" rtl="0" eaLnBrk="1" fontAlgn="auto" latinLnBrk="0" hangingPunct="1">
              <a:lnSpc>
                <a:spcPct val="100000"/>
              </a:lnSpc>
              <a:spcBef>
                <a:spcPts val="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a:ea typeface="+mn-ea"/>
                <a:cs typeface="Calibri"/>
                <a:hlinkClick r:id="rId7">
                  <a:extLst>
                    <a:ext uri="{A12FA001-AC4F-418D-AE19-62706E023703}">
                      <ahyp:hlinkClr xmlns:ahyp="http://schemas.microsoft.com/office/drawing/2018/hyperlinkcolor" val="tx"/>
                    </a:ext>
                  </a:extLst>
                </a:hlinkClick>
              </a:rPr>
              <a:t>Matrise for arbeidssamling (PDF)</a:t>
            </a:r>
            <a:endParaRPr kumimoji="0" lang="nb-NO" sz="1000" b="0" i="0" u="none" strike="noStrike" kern="1200" cap="none" spc="0" normalizeH="0" baseline="0" noProof="0" dirty="0">
              <a:ln>
                <a:noFill/>
              </a:ln>
              <a:solidFill>
                <a:prstClr val="black"/>
              </a:solidFill>
              <a:effectLst/>
              <a:highlight>
                <a:srgbClr val="FFFF00"/>
              </a:highlight>
              <a:uLnTx/>
              <a:uFillTx/>
              <a:latin typeface="Calibri"/>
              <a:ea typeface="+mn-ea"/>
              <a:cs typeface="Calibri"/>
            </a:endParaRPr>
          </a:p>
          <a:p>
            <a:pPr marL="628650" marR="0" lvl="1" indent="-171450" algn="l" defTabSz="316520" rtl="0" eaLnBrk="1" fontAlgn="auto" latinLnBrk="0" hangingPunct="1">
              <a:lnSpc>
                <a:spcPct val="100000"/>
              </a:lnSpc>
              <a:spcBef>
                <a:spcPts val="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a:ea typeface="+mn-ea"/>
                <a:cs typeface="Calibri"/>
                <a:hlinkClick r:id="rId8">
                  <a:extLst>
                    <a:ext uri="{A12FA001-AC4F-418D-AE19-62706E023703}">
                      <ahyp:hlinkClr xmlns:ahyp="http://schemas.microsoft.com/office/drawing/2018/hyperlinkcolor" val="tx"/>
                    </a:ext>
                  </a:extLst>
                </a:hlinkClick>
              </a:rPr>
              <a:t>Matrise for arbeidssamling med eksempel og kasus (PDF)</a:t>
            </a: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000" b="1"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11" name="Oval 10">
            <a:extLst>
              <a:ext uri="{FF2B5EF4-FFF2-40B4-BE49-F238E27FC236}">
                <a16:creationId xmlns:a16="http://schemas.microsoft.com/office/drawing/2014/main" id="{27848280-CCB8-E4AA-872B-6A06F0BC3D6A}"/>
              </a:ext>
            </a:extLst>
          </p:cNvPr>
          <p:cNvSpPr/>
          <p:nvPr/>
        </p:nvSpPr>
        <p:spPr>
          <a:xfrm>
            <a:off x="11280690" y="2090624"/>
            <a:ext cx="611698" cy="611999"/>
          </a:xfrm>
          <a:prstGeom prst="ellipse">
            <a:avLst/>
          </a:prstGeom>
          <a:solidFill>
            <a:srgbClr val="BDD7EF"/>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2" name="Graphic 11" descr="Lights On with solid fill">
            <a:extLst>
              <a:ext uri="{FF2B5EF4-FFF2-40B4-BE49-F238E27FC236}">
                <a16:creationId xmlns:a16="http://schemas.microsoft.com/office/drawing/2014/main" id="{1FB1B456-DC2F-85B6-F1B0-4B47575EE0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70539" y="2180623"/>
            <a:ext cx="432000" cy="432000"/>
          </a:xfrm>
          <a:prstGeom prst="rect">
            <a:avLst/>
          </a:prstGeom>
        </p:spPr>
      </p:pic>
      <p:sp>
        <p:nvSpPr>
          <p:cNvPr id="16" name="Oval 15">
            <a:extLst>
              <a:ext uri="{FF2B5EF4-FFF2-40B4-BE49-F238E27FC236}">
                <a16:creationId xmlns:a16="http://schemas.microsoft.com/office/drawing/2014/main" id="{3C0556ED-EA14-E913-4757-BC56E5A35645}"/>
              </a:ext>
            </a:extLst>
          </p:cNvPr>
          <p:cNvSpPr/>
          <p:nvPr/>
        </p:nvSpPr>
        <p:spPr>
          <a:xfrm>
            <a:off x="11280690" y="4424750"/>
            <a:ext cx="611698" cy="611999"/>
          </a:xfrm>
          <a:prstGeom prst="ellipse">
            <a:avLst/>
          </a:prstGeom>
          <a:solidFill>
            <a:srgbClr val="9EC3E7"/>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7" name="Graphic 16" descr="Wrench with solid fill">
            <a:extLst>
              <a:ext uri="{FF2B5EF4-FFF2-40B4-BE49-F238E27FC236}">
                <a16:creationId xmlns:a16="http://schemas.microsoft.com/office/drawing/2014/main" id="{82532680-328F-A49D-FEA1-597F496A0E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031765">
            <a:off x="11424539" y="4568749"/>
            <a:ext cx="324000" cy="324000"/>
          </a:xfrm>
          <a:prstGeom prst="rect">
            <a:avLst/>
          </a:prstGeom>
        </p:spPr>
      </p:pic>
      <p:sp>
        <p:nvSpPr>
          <p:cNvPr id="19" name="Oval 18">
            <a:extLst>
              <a:ext uri="{FF2B5EF4-FFF2-40B4-BE49-F238E27FC236}">
                <a16:creationId xmlns:a16="http://schemas.microsoft.com/office/drawing/2014/main" id="{D7F78ACA-5407-E0CC-1C26-04AFE9966FFA}"/>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0" name="Graphic 19" descr="Clipboard Partially Checked with solid fill">
            <a:extLst>
              <a:ext uri="{FF2B5EF4-FFF2-40B4-BE49-F238E27FC236}">
                <a16:creationId xmlns:a16="http://schemas.microsoft.com/office/drawing/2014/main" id="{1A23F4AE-26F1-4B03-019E-50D3FC3B3E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06220" y="2180623"/>
            <a:ext cx="432000" cy="432000"/>
          </a:xfrm>
          <a:prstGeom prst="rect">
            <a:avLst/>
          </a:prstGeom>
        </p:spPr>
      </p:pic>
    </p:spTree>
    <p:extLst>
      <p:ext uri="{BB962C8B-B14F-4D97-AF65-F5344CB8AC3E}">
        <p14:creationId xmlns:p14="http://schemas.microsoft.com/office/powerpoint/2010/main" val="2246092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DC8DB191-9D5C-94F9-5E4A-ED2B2F436DDE}"/>
              </a:ext>
            </a:extLst>
          </p:cNvPr>
          <p:cNvSpPr txBox="1"/>
          <p:nvPr/>
        </p:nvSpPr>
        <p:spPr>
          <a:xfrm>
            <a:off x="1673372" y="1236191"/>
            <a:ext cx="9954357" cy="646331"/>
          </a:xfrm>
          <a:prstGeom prst="rect">
            <a:avLst/>
          </a:prstGeom>
          <a:noFill/>
        </p:spPr>
        <p:txBody>
          <a:bodyPr wrap="square" lIns="91440" tIns="45720" rIns="91440" bIns="45720" rtlCol="0" anchor="t">
            <a:spAutoFit/>
          </a:bodyPr>
          <a:lstStyle/>
          <a:p>
            <a:r>
              <a:rPr lang="nb-NO" dirty="0">
                <a:ea typeface="+mn-lt"/>
                <a:cs typeface="+mn-lt"/>
              </a:rPr>
              <a:t>Samhandlingsforløpene kan lastes ned og tas i bruk ved forespørsel. Om ønskelig kan man være med i en felles forvaltning av det faglige innholdet.</a:t>
            </a: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a:t>Inngå i forvaltningsmodell</a:t>
            </a:r>
            <a:endParaRPr lang="nb-NO"/>
          </a:p>
        </p:txBody>
      </p:sp>
      <p:sp>
        <p:nvSpPr>
          <p:cNvPr id="5" name="Oval 4">
            <a:hlinkClick r:id="" action="ppaction://noaction"/>
            <a:extLst>
              <a:ext uri="{FF2B5EF4-FFF2-40B4-BE49-F238E27FC236}">
                <a16:creationId xmlns:a16="http://schemas.microsoft.com/office/drawing/2014/main" id="{5EECEB5C-F0C2-5DCC-1C6C-A7B9E886E6E3}"/>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14" name="Oval 13">
            <a:hlinkClick r:id="" action="ppaction://noaction"/>
            <a:extLst>
              <a:ext uri="{FF2B5EF4-FFF2-40B4-BE49-F238E27FC236}">
                <a16:creationId xmlns:a16="http://schemas.microsoft.com/office/drawing/2014/main" id="{8D3141C0-EB88-0E66-2FD3-42D636E59DBF}"/>
              </a:ext>
            </a:extLst>
          </p:cNvPr>
          <p:cNvSpPr/>
          <p:nvPr/>
        </p:nvSpPr>
        <p:spPr>
          <a:xfrm>
            <a:off x="243414" y="237776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5" name="Oval 14">
            <a:hlinkClick r:id="" action="ppaction://noaction"/>
            <a:extLst>
              <a:ext uri="{FF2B5EF4-FFF2-40B4-BE49-F238E27FC236}">
                <a16:creationId xmlns:a16="http://schemas.microsoft.com/office/drawing/2014/main" id="{05A63747-FFAB-4FC3-465D-23D932C03F9A}"/>
              </a:ext>
            </a:extLst>
          </p:cNvPr>
          <p:cNvSpPr/>
          <p:nvPr/>
        </p:nvSpPr>
        <p:spPr>
          <a:xfrm>
            <a:off x="243413" y="538435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2" name="Oval 1">
            <a:hlinkClick r:id="" action="ppaction://noaction"/>
            <a:extLst>
              <a:ext uri="{FF2B5EF4-FFF2-40B4-BE49-F238E27FC236}">
                <a16:creationId xmlns:a16="http://schemas.microsoft.com/office/drawing/2014/main" id="{C87515FF-D87F-B8AE-7D80-C68747E22E2D}"/>
              </a:ext>
            </a:extLst>
          </p:cNvPr>
          <p:cNvSpPr/>
          <p:nvPr/>
        </p:nvSpPr>
        <p:spPr>
          <a:xfrm>
            <a:off x="243413" y="3881058"/>
            <a:ext cx="1123343" cy="1039833"/>
          </a:xfrm>
          <a:prstGeom prst="ellipse">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Bli kjent med samhandlings-forløpene</a:t>
            </a:r>
          </a:p>
        </p:txBody>
      </p:sp>
      <p:cxnSp>
        <p:nvCxnSpPr>
          <p:cNvPr id="31" name="Straight Connector 30">
            <a:extLst>
              <a:ext uri="{FF2B5EF4-FFF2-40B4-BE49-F238E27FC236}">
                <a16:creationId xmlns:a16="http://schemas.microsoft.com/office/drawing/2014/main" id="{A7552091-6AFB-786D-39F8-110F33E1AEB2}"/>
              </a:ext>
            </a:extLst>
          </p:cNvPr>
          <p:cNvCxnSpPr>
            <a:cxnSpLocks/>
          </p:cNvCxnSpPr>
          <p:nvPr/>
        </p:nvCxnSpPr>
        <p:spPr>
          <a:xfrm>
            <a:off x="1673372" y="398056"/>
            <a:ext cx="9232521" cy="0"/>
          </a:xfrm>
          <a:prstGeom prst="line">
            <a:avLst/>
          </a:prstGeom>
          <a:ln/>
        </p:spPr>
        <p:style>
          <a:lnRef idx="1">
            <a:schemeClr val="dk1"/>
          </a:lnRef>
          <a:fillRef idx="0">
            <a:schemeClr val="dk1"/>
          </a:fillRef>
          <a:effectRef idx="0">
            <a:schemeClr val="dk1"/>
          </a:effectRef>
          <a:fontRef idx="minor">
            <a:schemeClr val="tx1"/>
          </a:fontRef>
        </p:style>
      </p:cxnSp>
      <p:sp>
        <p:nvSpPr>
          <p:cNvPr id="32" name="Rectangle: Rounded Corners 23">
            <a:hlinkClick r:id="" action="ppaction://noaction"/>
            <a:extLst>
              <a:ext uri="{FF2B5EF4-FFF2-40B4-BE49-F238E27FC236}">
                <a16:creationId xmlns:a16="http://schemas.microsoft.com/office/drawing/2014/main" id="{A9B105E6-6D2F-38EF-F8F3-541BEC2A9F9B}"/>
              </a:ext>
            </a:extLst>
          </p:cNvPr>
          <p:cNvSpPr/>
          <p:nvPr/>
        </p:nvSpPr>
        <p:spPr>
          <a:xfrm>
            <a:off x="1673373" y="195333"/>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Sørge for kulturbygging </a:t>
            </a:r>
            <a:br>
              <a:rPr lang="nb-NO" sz="900" dirty="0">
                <a:solidFill>
                  <a:schemeClr val="tx1"/>
                </a:solidFill>
              </a:rPr>
            </a:br>
            <a:r>
              <a:rPr lang="nb-NO" sz="900" dirty="0">
                <a:solidFill>
                  <a:schemeClr val="tx1"/>
                </a:solidFill>
              </a:rPr>
              <a:t>og dialog</a:t>
            </a:r>
          </a:p>
        </p:txBody>
      </p:sp>
      <p:sp>
        <p:nvSpPr>
          <p:cNvPr id="33" name="Rectangle: Rounded Corners 23">
            <a:hlinkClick r:id="" action="ppaction://noaction"/>
            <a:extLst>
              <a:ext uri="{FF2B5EF4-FFF2-40B4-BE49-F238E27FC236}">
                <a16:creationId xmlns:a16="http://schemas.microsoft.com/office/drawing/2014/main" id="{36FFB102-9EA9-0B52-FF85-28C38F221BCF}"/>
              </a:ext>
            </a:extLst>
          </p:cNvPr>
          <p:cNvSpPr/>
          <p:nvPr/>
        </p:nvSpPr>
        <p:spPr>
          <a:xfrm>
            <a:off x="3365990"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Planlegge</a:t>
            </a:r>
            <a:br>
              <a:rPr lang="nb-NO" sz="900" dirty="0">
                <a:solidFill>
                  <a:schemeClr val="tx1"/>
                </a:solidFill>
              </a:rPr>
            </a:br>
            <a:r>
              <a:rPr lang="nb-NO" sz="900" dirty="0">
                <a:solidFill>
                  <a:schemeClr val="tx1"/>
                </a:solidFill>
              </a:rPr>
              <a:t>samhandlingsdager</a:t>
            </a:r>
          </a:p>
        </p:txBody>
      </p:sp>
      <p:sp>
        <p:nvSpPr>
          <p:cNvPr id="34" name="Rectangle: Rounded Corners 23">
            <a:hlinkClick r:id="" action="ppaction://noaction"/>
            <a:extLst>
              <a:ext uri="{FF2B5EF4-FFF2-40B4-BE49-F238E27FC236}">
                <a16:creationId xmlns:a16="http://schemas.microsoft.com/office/drawing/2014/main" id="{94DA5DD5-3132-5B89-50BB-C2A9AF70A882}"/>
              </a:ext>
            </a:extLst>
          </p:cNvPr>
          <p:cNvSpPr/>
          <p:nvPr/>
        </p:nvSpPr>
        <p:spPr>
          <a:xfrm>
            <a:off x="5058607" y="207063"/>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Gjennomføre</a:t>
            </a:r>
            <a:br>
              <a:rPr lang="nb-NO" sz="900" dirty="0">
                <a:solidFill>
                  <a:schemeClr val="tx1"/>
                </a:solidFill>
              </a:rPr>
            </a:br>
            <a:r>
              <a:rPr lang="nb-NO" sz="900" dirty="0">
                <a:solidFill>
                  <a:schemeClr val="tx1"/>
                </a:solidFill>
              </a:rPr>
              <a:t>samhandlingsdager</a:t>
            </a:r>
          </a:p>
        </p:txBody>
      </p:sp>
      <p:sp>
        <p:nvSpPr>
          <p:cNvPr id="35" name="Rectangle: Rounded Corners 23">
            <a:hlinkClick r:id="" action="ppaction://noaction"/>
            <a:extLst>
              <a:ext uri="{FF2B5EF4-FFF2-40B4-BE49-F238E27FC236}">
                <a16:creationId xmlns:a16="http://schemas.microsoft.com/office/drawing/2014/main" id="{263A75F4-3D08-9EDF-6B18-46C1B65A6112}"/>
              </a:ext>
            </a:extLst>
          </p:cNvPr>
          <p:cNvSpPr/>
          <p:nvPr/>
        </p:nvSpPr>
        <p:spPr>
          <a:xfrm>
            <a:off x="8443841" y="207063"/>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Arrangere</a:t>
            </a:r>
          </a:p>
          <a:p>
            <a:pPr algn="ctr" defTabSz="995478"/>
            <a:r>
              <a:rPr lang="nb-NO" sz="900" dirty="0">
                <a:solidFill>
                  <a:schemeClr val="tx1"/>
                </a:solidFill>
              </a:rPr>
              <a:t>arbeidssamlinger</a:t>
            </a:r>
          </a:p>
        </p:txBody>
      </p:sp>
      <p:sp>
        <p:nvSpPr>
          <p:cNvPr id="36" name="Rectangle: Rounded Corners 23">
            <a:hlinkClick r:id="" action="ppaction://noaction"/>
            <a:extLst>
              <a:ext uri="{FF2B5EF4-FFF2-40B4-BE49-F238E27FC236}">
                <a16:creationId xmlns:a16="http://schemas.microsoft.com/office/drawing/2014/main" id="{F39210D0-D2E7-5CC2-0EB5-AD6D020936D4}"/>
              </a:ext>
            </a:extLst>
          </p:cNvPr>
          <p:cNvSpPr/>
          <p:nvPr/>
        </p:nvSpPr>
        <p:spPr>
          <a:xfrm>
            <a:off x="10136458" y="207063"/>
            <a:ext cx="1491271" cy="397672"/>
          </a:xfrm>
          <a:prstGeom prst="roundRect">
            <a:avLst/>
          </a:prstGeom>
          <a:solidFill>
            <a:schemeClr val="accent5">
              <a:lumMod val="40000"/>
              <a:lumOff val="60000"/>
            </a:schemeClr>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Inngå i forvaltningsmodell</a:t>
            </a:r>
          </a:p>
        </p:txBody>
      </p:sp>
      <p:sp>
        <p:nvSpPr>
          <p:cNvPr id="37" name="Rectangle: Rounded Corners 23">
            <a:hlinkClick r:id="" action="ppaction://noaction"/>
            <a:extLst>
              <a:ext uri="{FF2B5EF4-FFF2-40B4-BE49-F238E27FC236}">
                <a16:creationId xmlns:a16="http://schemas.microsoft.com/office/drawing/2014/main" id="{4C9CBF60-32AB-0552-4965-82F841A70CCE}"/>
              </a:ext>
            </a:extLst>
          </p:cNvPr>
          <p:cNvSpPr/>
          <p:nvPr/>
        </p:nvSpPr>
        <p:spPr>
          <a:xfrm>
            <a:off x="6751224" y="207063"/>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Skape lokalt eierskap</a:t>
            </a:r>
          </a:p>
        </p:txBody>
      </p:sp>
      <p:sp>
        <p:nvSpPr>
          <p:cNvPr id="3" name="Rectangle 2">
            <a:extLst>
              <a:ext uri="{FF2B5EF4-FFF2-40B4-BE49-F238E27FC236}">
                <a16:creationId xmlns:a16="http://schemas.microsoft.com/office/drawing/2014/main" id="{FE731BBD-9D3D-B1C0-1A17-EEF3545D9017}"/>
              </a:ext>
            </a:extLst>
          </p:cNvPr>
          <p:cNvSpPr/>
          <p:nvPr/>
        </p:nvSpPr>
        <p:spPr>
          <a:xfrm>
            <a:off x="7120368" y="2098835"/>
            <a:ext cx="4507362" cy="2124067"/>
          </a:xfrm>
          <a:prstGeom prst="rect">
            <a:avLst/>
          </a:prstGeom>
          <a:solidFill>
            <a:srgbClr val="BDD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p>
          <a:p>
            <a:pPr marL="171450" marR="0" lvl="0" indent="-171450" algn="l" defTabSz="914400" rtl="0" eaLnBrk="1" fontAlgn="auto" latinLnBrk="0" hangingPunct="1">
              <a:lnSpc>
                <a:spcPct val="100000"/>
              </a:lnSpc>
              <a:spcBef>
                <a:spcPts val="8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Calibri"/>
              </a:rPr>
              <a:t>Det er klokt å ta stilling til om man ønsker å være med i felles forvaltningsmodell før man igangsetter arbeidet med faglige innhold, </a:t>
            </a:r>
            <a:br>
              <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Calibri"/>
              </a:rPr>
            </a:br>
            <a:r>
              <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Calibri"/>
              </a:rPr>
              <a:t>da det har konsekvenser for hvordan man legger opp arbeidet med tekstene.</a:t>
            </a:r>
          </a:p>
          <a:p>
            <a:pPr marL="171450" marR="0" lvl="0" indent="-171450" algn="l" defTabSz="914400" rtl="0" eaLnBrk="1" fontAlgn="auto" latinLnBrk="0" hangingPunct="1">
              <a:lnSpc>
                <a:spcPct val="100000"/>
              </a:lnSpc>
              <a:spcBef>
                <a:spcPts val="8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Times New Roman"/>
              </a:rPr>
              <a:t>Det er viktig å avklare hvem som tar ansvar for videre forvaltning av innholdet lokalt når forløpene skal implementeres, og særlig i overgang mellom prosjekt og drift.</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8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Times New Roman"/>
              </a:rPr>
              <a:t>Man kan velge å laste ned en egen versjon av forløpene uten å være med i felles forvaltning, men da må man selv sørge for jevnlige oppdateringer. </a:t>
            </a:r>
          </a:p>
          <a:p>
            <a:pPr marL="171450" marR="0" lvl="0" indent="-171450" algn="l" defTabSz="914400" rtl="0" eaLnBrk="1" fontAlgn="auto" latinLnBrk="0" hangingPunct="1">
              <a:lnSpc>
                <a:spcPct val="100000"/>
              </a:lnSpc>
              <a:spcBef>
                <a:spcPts val="8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Calibri"/>
              </a:rPr>
              <a:t>Samhandlingsforløpene finnes både på bokmål og nynorsk. </a:t>
            </a:r>
            <a:endPar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p:txBody>
      </p:sp>
      <p:sp>
        <p:nvSpPr>
          <p:cNvPr id="4" name="Rectangle 3">
            <a:extLst>
              <a:ext uri="{FF2B5EF4-FFF2-40B4-BE49-F238E27FC236}">
                <a16:creationId xmlns:a16="http://schemas.microsoft.com/office/drawing/2014/main" id="{17EE0959-D6E7-4509-D703-27C40A9F5752}"/>
              </a:ext>
            </a:extLst>
          </p:cNvPr>
          <p:cNvSpPr/>
          <p:nvPr/>
        </p:nvSpPr>
        <p:spPr>
          <a:xfrm>
            <a:off x="7120367" y="4424750"/>
            <a:ext cx="4507362" cy="2124067"/>
          </a:xfrm>
          <a:prstGeom prst="rect">
            <a:avLst/>
          </a:prstGeom>
          <a:solidFill>
            <a:srgbClr val="9EC3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Eksempler og verktøy</a:t>
            </a:r>
            <a:endPar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171450" marR="0" lvl="0" indent="-171450" algn="l" defTabSz="316520" rtl="0" eaLnBrk="1" fontAlgn="auto" latinLnBrk="0" hangingPunct="1">
              <a:lnSpc>
                <a:spcPct val="100000"/>
              </a:lnSpc>
              <a:spcBef>
                <a:spcPts val="80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Les mer om eierskap og forvaltning: </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hlinkClick r:id="rId3">
                  <a:extLst>
                    <a:ext uri="{A12FA001-AC4F-418D-AE19-62706E023703}">
                      <ahyp:hlinkClr xmlns:ahyp="http://schemas.microsoft.com/office/drawing/2018/hyperlinkcolor" val="tx"/>
                    </a:ext>
                  </a:extLst>
                </a:hlinkClick>
              </a:rPr>
              <a:t>Om barn og unges helseteneste - Helse Fonna (helse-fonna.no)</a:t>
            </a: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316520" rtl="0" eaLnBrk="1" fontAlgn="auto" latinLnBrk="0" hangingPunct="1">
              <a:lnSpc>
                <a:spcPct val="100000"/>
              </a:lnSpc>
              <a:spcBef>
                <a:spcPts val="80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rPr>
              <a:t>Det er viktig å publisere samhandlingsforløpene på en nettside som er lett å finne og at man gjør den kjent blant fagfolk. De fleste velger å publisere den på foretakets nettside, og at kommunene legger link til nettsiden på sine egne sider. Eksempler på hvordan kommuner har presentert arbeidet på sine nettsider: </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hlinkClick r:id="rId4">
                  <a:extLst>
                    <a:ext uri="{A12FA001-AC4F-418D-AE19-62706E023703}">
                      <ahyp:hlinkClr xmlns:ahyp="http://schemas.microsoft.com/office/drawing/2018/hyperlinkcolor" val="tx"/>
                    </a:ext>
                  </a:extLst>
                </a:hlinkClick>
              </a:rPr>
              <a:t>Bergen kommune - Hjelpetjenester for barn og unge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316520" rtl="0" eaLnBrk="1" fontAlgn="auto" latinLnBrk="0" hangingPunct="1">
              <a:lnSpc>
                <a:spcPct val="100000"/>
              </a:lnSpc>
              <a:spcBef>
                <a:spcPts val="800"/>
              </a:spcBef>
              <a:spcAft>
                <a:spcPts val="0"/>
              </a:spcAft>
              <a:buClrTx/>
              <a:buSzTx/>
              <a:buFont typeface="Arial,Sans-Serif"/>
              <a:buChar char="•"/>
              <a:tabLst/>
              <a:defRPr/>
            </a:pPr>
            <a:endParaRPr kumimoji="0" lang="nb-NO" sz="1000" b="0" i="0" u="none" strike="noStrike" kern="1200" cap="none" spc="0" normalizeH="0" baseline="0" noProof="0" dirty="0">
              <a:ln>
                <a:noFill/>
              </a:ln>
              <a:solidFill>
                <a:srgbClr val="0563C1"/>
              </a:solidFill>
              <a:effectLst/>
              <a:uLnTx/>
              <a:uFillTx/>
              <a:latin typeface="Calibri" panose="020F0502020204030204"/>
              <a:ea typeface="Calibri"/>
              <a:cs typeface="Calibri"/>
            </a:endParaRPr>
          </a:p>
          <a:p>
            <a:pPr marL="171450" marR="0" lvl="0" indent="-171450" algn="l" defTabSz="316520" rtl="0" eaLnBrk="1" fontAlgn="auto" latinLnBrk="0" hangingPunct="1">
              <a:lnSpc>
                <a:spcPct val="100000"/>
              </a:lnSpc>
              <a:spcBef>
                <a:spcPts val="800"/>
              </a:spcBef>
              <a:spcAft>
                <a:spcPts val="0"/>
              </a:spcAft>
              <a:buClrTx/>
              <a:buSzTx/>
              <a:buFont typeface="Arial,Sans-Serif"/>
              <a:buChar char="•"/>
              <a:tabLst/>
              <a:defRPr/>
            </a:pPr>
            <a:endParaRPr kumimoji="0" lang="nb-NO" sz="1000" b="0" i="0" u="none" strike="noStrike" kern="1200" cap="none" spc="0" normalizeH="0" baseline="0" noProof="0" dirty="0">
              <a:ln>
                <a:noFill/>
              </a:ln>
              <a:solidFill>
                <a:srgbClr val="0563C1"/>
              </a:solidFill>
              <a:effectLst/>
              <a:uLnTx/>
              <a:uFillTx/>
              <a:latin typeface="Calibri" panose="020F0502020204030204"/>
              <a:ea typeface="+mn-ea"/>
              <a:cs typeface="Calibri"/>
            </a:endParaRPr>
          </a:p>
          <a:p>
            <a:pPr marL="171450" marR="0" lvl="0" indent="-171450" algn="l" defTabSz="316520" rtl="0" eaLnBrk="1" fontAlgn="auto" latinLnBrk="0" hangingPunct="1">
              <a:lnSpc>
                <a:spcPct val="100000"/>
              </a:lnSpc>
              <a:spcBef>
                <a:spcPts val="800"/>
              </a:spcBef>
              <a:spcAft>
                <a:spcPts val="0"/>
              </a:spcAft>
              <a:buClrTx/>
              <a:buSzTx/>
              <a:buFont typeface="Arial,Sans-Serif"/>
              <a:buChar char="•"/>
              <a:tabLst/>
              <a:defRPr/>
            </a:pPr>
            <a:endParaRPr kumimoji="0" lang="nb-NO" sz="1000" b="0" i="0" u="none" strike="noStrike" kern="1200" cap="none" spc="0" normalizeH="0" baseline="0" noProof="0" dirty="0">
              <a:ln>
                <a:noFill/>
              </a:ln>
              <a:solidFill>
                <a:srgbClr val="0563C1"/>
              </a:solidFill>
              <a:effectLst/>
              <a:uLnTx/>
              <a:uFillTx/>
              <a:latin typeface="Calibri" panose="020F0502020204030204"/>
              <a:ea typeface="+mn-ea"/>
              <a:cs typeface="Calibri"/>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100" b="1" i="0" u="none" strike="noStrike" kern="1200" cap="none" spc="0" normalizeH="0" baseline="0" noProof="0" dirty="0">
              <a:ln>
                <a:noFill/>
              </a:ln>
              <a:solidFill>
                <a:srgbClr val="000000"/>
              </a:solidFill>
              <a:effectLst/>
              <a:uLnTx/>
              <a:uFillTx/>
              <a:latin typeface="Calibri" panose="020F0502020204030204"/>
              <a:ea typeface="+mn-ea"/>
              <a:cs typeface="Arial"/>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000" b="1"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6" name="Oval 5">
            <a:extLst>
              <a:ext uri="{FF2B5EF4-FFF2-40B4-BE49-F238E27FC236}">
                <a16:creationId xmlns:a16="http://schemas.microsoft.com/office/drawing/2014/main" id="{DCEEA586-4C53-0B8E-65FB-3767F02C3F89}"/>
              </a:ext>
            </a:extLst>
          </p:cNvPr>
          <p:cNvSpPr/>
          <p:nvPr/>
        </p:nvSpPr>
        <p:spPr>
          <a:xfrm>
            <a:off x="11280690" y="2090624"/>
            <a:ext cx="611698" cy="611999"/>
          </a:xfrm>
          <a:prstGeom prst="ellipse">
            <a:avLst/>
          </a:prstGeom>
          <a:solidFill>
            <a:srgbClr val="BDD7EF"/>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0" name="Graphic 9" descr="Lights On with solid fill">
            <a:extLst>
              <a:ext uri="{FF2B5EF4-FFF2-40B4-BE49-F238E27FC236}">
                <a16:creationId xmlns:a16="http://schemas.microsoft.com/office/drawing/2014/main" id="{C53E72EF-9083-4EB3-867B-E788915B88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70539" y="2180623"/>
            <a:ext cx="432000" cy="432000"/>
          </a:xfrm>
          <a:prstGeom prst="rect">
            <a:avLst/>
          </a:prstGeom>
        </p:spPr>
      </p:pic>
      <p:sp>
        <p:nvSpPr>
          <p:cNvPr id="11" name="Oval 10">
            <a:extLst>
              <a:ext uri="{FF2B5EF4-FFF2-40B4-BE49-F238E27FC236}">
                <a16:creationId xmlns:a16="http://schemas.microsoft.com/office/drawing/2014/main" id="{CB145A05-D5B5-374E-82F1-30B4ED8F07F5}"/>
              </a:ext>
            </a:extLst>
          </p:cNvPr>
          <p:cNvSpPr/>
          <p:nvPr/>
        </p:nvSpPr>
        <p:spPr>
          <a:xfrm>
            <a:off x="11280690" y="4424750"/>
            <a:ext cx="611698" cy="611999"/>
          </a:xfrm>
          <a:prstGeom prst="ellipse">
            <a:avLst/>
          </a:prstGeom>
          <a:solidFill>
            <a:srgbClr val="9EC3E7"/>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2" name="Graphic 11" descr="Wrench with solid fill">
            <a:extLst>
              <a:ext uri="{FF2B5EF4-FFF2-40B4-BE49-F238E27FC236}">
                <a16:creationId xmlns:a16="http://schemas.microsoft.com/office/drawing/2014/main" id="{00C1418D-CE59-DB85-9CC7-4D75EB0DAF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031765">
            <a:off x="11424539" y="4568749"/>
            <a:ext cx="324000" cy="324000"/>
          </a:xfrm>
          <a:prstGeom prst="rect">
            <a:avLst/>
          </a:prstGeom>
        </p:spPr>
      </p:pic>
      <p:sp>
        <p:nvSpPr>
          <p:cNvPr id="16" name="Rectangle 15">
            <a:extLst>
              <a:ext uri="{FF2B5EF4-FFF2-40B4-BE49-F238E27FC236}">
                <a16:creationId xmlns:a16="http://schemas.microsoft.com/office/drawing/2014/main" id="{3FB5972D-613A-2B94-1385-7D43688FBAA1}"/>
              </a:ext>
            </a:extLst>
          </p:cNvPr>
          <p:cNvSpPr/>
          <p:nvPr/>
        </p:nvSpPr>
        <p:spPr>
          <a:xfrm>
            <a:off x="1673372" y="2090982"/>
            <a:ext cx="4926123"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Calibri"/>
              </a:rPr>
              <a:t>Grunnprinsipper i forvaltningsmodellen</a:t>
            </a:r>
            <a:r>
              <a:rPr kumimoji="0" lang="nb-NO"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t>
            </a:r>
            <a:br>
              <a:rPr kumimoji="0" lang="nb-NO" sz="11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br>
            <a:br>
              <a:rPr kumimoji="0" lang="nb-NO" sz="11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br>
            <a:r>
              <a:rPr kumimoji="0" lang="nb-NO" sz="1100" b="0" i="0" u="none" strike="noStrike" kern="1200" cap="none" spc="0" normalizeH="0" baseline="0" noProof="0" dirty="0">
                <a:ln>
                  <a:noFill/>
                </a:ln>
                <a:solidFill>
                  <a:prstClr val="black"/>
                </a:solidFill>
                <a:effectLst/>
                <a:uLnTx/>
                <a:uFillTx/>
                <a:latin typeface="Calibri"/>
                <a:ea typeface="+mn-ea"/>
                <a:cs typeface="Calibri"/>
              </a:rPr>
              <a:t>Samhandlingsforløpene for barn og unge er publisert via den tekniske </a:t>
            </a:r>
            <a:br>
              <a:rPr kumimoji="0" lang="nb-NO" sz="1100" b="0" i="0" u="none" strike="noStrike" kern="1200" cap="none" spc="0" normalizeH="0" baseline="0" noProof="0" dirty="0">
                <a:ln>
                  <a:noFill/>
                </a:ln>
                <a:solidFill>
                  <a:prstClr val="white"/>
                </a:solidFill>
                <a:effectLst/>
                <a:uLnTx/>
                <a:uFillTx/>
                <a:latin typeface="Calibri"/>
                <a:ea typeface="+mn-ea"/>
                <a:cs typeface="Calibri"/>
              </a:rPr>
            </a:br>
            <a:r>
              <a:rPr kumimoji="0" lang="nb-NO" sz="1100" b="0" i="0" u="none" strike="noStrike" kern="1200" cap="none" spc="0" normalizeH="0" baseline="0" noProof="0" dirty="0">
                <a:ln>
                  <a:noFill/>
                </a:ln>
                <a:solidFill>
                  <a:prstClr val="black"/>
                </a:solidFill>
                <a:effectLst/>
                <a:uLnTx/>
                <a:uFillTx/>
                <a:latin typeface="Calibri"/>
                <a:ea typeface="+mn-ea"/>
                <a:cs typeface="Calibri"/>
              </a:rPr>
              <a:t>løsningen «Felles nettløsning for spesialisthelsetjenesten» (FNSP). Man kan laste ned hele eller deler av de faglige beskrivelsene og tilpasse innhold eller berike teksten etter ønske. Samhandlingsforløpene vil revideres en gang i året og det vil gjennomføres regelmessige oppdateringer og revisjoner. </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Forvaltningsmodellen er basert på følgende grunnprinsipper:</a:t>
            </a:r>
            <a:endParaRPr kumimoji="0" lang="nb-NO" sz="1100" b="0" i="0" u="none" strike="noStrike" kern="1200" cap="none" spc="0" normalizeH="0" baseline="0" noProof="0" dirty="0">
              <a:ln>
                <a:noFill/>
              </a:ln>
              <a:solidFill>
                <a:prstClr val="black"/>
              </a:solidFill>
              <a:effectLst/>
              <a:uLnTx/>
              <a:uFillTx/>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a:ea typeface="+mn-ea"/>
                <a:cs typeface="Calibri"/>
              </a:rPr>
              <a:t>Lokal forvaltning i helsefellesskapsstrukturen:</a:t>
            </a:r>
            <a:r>
              <a:rPr kumimoji="0" lang="nb-NO" sz="1100" b="0" i="0" u="none" strike="noStrike" kern="1200" cap="none" spc="0" normalizeH="0" baseline="0" noProof="0" dirty="0">
                <a:ln>
                  <a:noFill/>
                </a:ln>
                <a:solidFill>
                  <a:prstClr val="black"/>
                </a:solidFill>
                <a:effectLst/>
                <a:uLnTx/>
                <a:uFillTx/>
                <a:latin typeface="Calibri"/>
                <a:ea typeface="+mn-ea"/>
                <a:cs typeface="Calibri"/>
              </a:rPr>
              <a:t> Det enkelte helsefellesskap må selv forvalte tilpasninger av samhandlingsforløpene og lokal informasjon. Alle helsefellesskapene bør ha en ansvarlig fagperson som har hovedansvar for lokal forvaltning og publisering av samhandlingsforløpene.</a:t>
            </a:r>
            <a:endParaRPr kumimoji="0" lang="nb-NO" sz="1100" b="0" i="0" u="none" strike="noStrike" kern="1200" cap="none" spc="0" normalizeH="0" baseline="0" noProof="0" dirty="0">
              <a:ln>
                <a:noFill/>
              </a:ln>
              <a:solidFill>
                <a:prstClr val="black"/>
              </a:solidFill>
              <a:effectLst/>
              <a:uLnTx/>
              <a:uFillTx/>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a:ea typeface="+mn-ea"/>
                <a:cs typeface="Calibri"/>
              </a:rPr>
              <a:t>Organisering av innspillsrunder:</a:t>
            </a:r>
            <a:r>
              <a:rPr kumimoji="0" lang="nb-NO" sz="1100" b="0" i="0" u="none" strike="noStrike" kern="1200" cap="none" spc="0" normalizeH="0" baseline="0" noProof="0" dirty="0">
                <a:ln>
                  <a:noFill/>
                </a:ln>
                <a:solidFill>
                  <a:prstClr val="black"/>
                </a:solidFill>
                <a:effectLst/>
                <a:uLnTx/>
                <a:uFillTx/>
                <a:latin typeface="Calibri"/>
                <a:ea typeface="+mn-ea"/>
                <a:cs typeface="Calibri"/>
              </a:rPr>
              <a:t> Forslag til endringer og forbedringer av faglig innhold samles via lokal helsefellesskapsstruktur en gang årlig. Det enkelte helsefellesskap må da gjennomgå relevante endringsforslag som oversendes til redaksjon. Det er også mulighet for kontinuerlig tilbakemelding via link på nettsiden slik at mindre korrigeringer eller rettelser kan skje fortløpende.</a:t>
            </a:r>
            <a:endParaRPr kumimoji="0" lang="nb-NO" sz="1100" b="0" i="0" u="none" strike="noStrike" kern="1200" cap="none" spc="0" normalizeH="0" baseline="0" noProof="0" dirty="0">
              <a:ln>
                <a:noFill/>
              </a:ln>
              <a:solidFill>
                <a:prstClr val="black"/>
              </a:solidFill>
              <a:effectLst/>
              <a:uLnTx/>
              <a:uFillTx/>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a:ea typeface="+mn-ea"/>
                <a:cs typeface="Calibri"/>
              </a:rPr>
              <a:t>Ressursgruppe: </a:t>
            </a:r>
            <a:r>
              <a:rPr kumimoji="0" lang="nb-NO" sz="1100" b="0" i="0" u="none" strike="noStrike" kern="1200" cap="none" spc="0" normalizeH="0" baseline="0" noProof="0" dirty="0">
                <a:ln>
                  <a:noFill/>
                </a:ln>
                <a:solidFill>
                  <a:prstClr val="black"/>
                </a:solidFill>
                <a:effectLst/>
                <a:uLnTx/>
                <a:uFillTx/>
                <a:latin typeface="Calibri"/>
                <a:ea typeface="+mn-ea"/>
                <a:cs typeface="Calibri"/>
              </a:rPr>
              <a:t>Det etableres en ressursgruppe som består av to representanter fra hvert helsefellesskap, en fra foretak og en fra kommune. Ressursgruppen møtes en gang årlig for å gjennomgå endringsforslag og gi anbefalinger om revisjonsarbeidet. Kompetansesentrene i Vest, herunder RKBU </a:t>
            </a:r>
            <a:r>
              <a:rPr kumimoji="0" lang="nb-NO" sz="1100" b="0" i="0" u="none" strike="noStrike" kern="1200" cap="none" spc="0" normalizeH="0" baseline="0" noProof="0" dirty="0" err="1">
                <a:ln>
                  <a:noFill/>
                </a:ln>
                <a:solidFill>
                  <a:prstClr val="black"/>
                </a:solidFill>
                <a:effectLst/>
                <a:uLnTx/>
                <a:uFillTx/>
                <a:latin typeface="Calibri"/>
                <a:ea typeface="+mn-ea"/>
                <a:cs typeface="Calibri"/>
              </a:rPr>
              <a:t>Norce</a:t>
            </a:r>
            <a:r>
              <a:rPr kumimoji="0" lang="nb-NO" sz="1100" b="0" i="0" u="none" strike="noStrike" kern="1200" cap="none" spc="0" normalizeH="0" baseline="0" noProof="0" dirty="0">
                <a:ln>
                  <a:noFill/>
                </a:ln>
                <a:solidFill>
                  <a:prstClr val="black"/>
                </a:solidFill>
                <a:effectLst/>
                <a:uLnTx/>
                <a:uFillTx/>
                <a:latin typeface="Calibri"/>
                <a:ea typeface="+mn-ea"/>
                <a:cs typeface="Calibri"/>
              </a:rPr>
              <a:t> og RVTS, deltar i ressursgruppen.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a:ea typeface="+mn-ea"/>
                <a:cs typeface="Calibri"/>
              </a:rPr>
              <a:t>Ansvarlig redaktør:</a:t>
            </a:r>
            <a:r>
              <a:rPr kumimoji="0" lang="nb-NO" sz="1100" b="0" i="0" u="none" strike="noStrike" kern="1200" cap="none" spc="0" normalizeH="0" baseline="0" noProof="0" dirty="0">
                <a:ln>
                  <a:noFill/>
                </a:ln>
                <a:solidFill>
                  <a:prstClr val="black"/>
                </a:solidFill>
                <a:effectLst/>
                <a:uLnTx/>
                <a:uFillTx/>
                <a:latin typeface="Calibri"/>
                <a:ea typeface="+mn-ea"/>
                <a:cs typeface="Calibri"/>
              </a:rPr>
              <a:t> Helse Fonna har hovedansvar for forvaltning og er ansvarlig redaktør.</a:t>
            </a:r>
            <a:endParaRPr kumimoji="0" lang="nb-NO" sz="1100" b="0" i="0" u="none" strike="noStrike" kern="1200" cap="none" spc="0" normalizeH="0" baseline="0" noProof="0" dirty="0">
              <a:ln>
                <a:noFill/>
              </a:ln>
              <a:solidFill>
                <a:prstClr val="black"/>
              </a:solidFill>
              <a:effectLst/>
              <a:uLnTx/>
              <a:uFillTx/>
              <a:latin typeface="Calibri"/>
              <a:ea typeface="Calibri"/>
              <a:cs typeface="Calibri"/>
            </a:endParaRPr>
          </a:p>
        </p:txBody>
      </p:sp>
      <p:sp>
        <p:nvSpPr>
          <p:cNvPr id="17" name="Oval 16">
            <a:extLst>
              <a:ext uri="{FF2B5EF4-FFF2-40B4-BE49-F238E27FC236}">
                <a16:creationId xmlns:a16="http://schemas.microsoft.com/office/drawing/2014/main" id="{67573AE3-B318-727B-FF56-71C7FC462AF9}"/>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8" name="Graphic 17" descr="Clipboard Partially Checked with solid fill">
            <a:extLst>
              <a:ext uri="{FF2B5EF4-FFF2-40B4-BE49-F238E27FC236}">
                <a16:creationId xmlns:a16="http://schemas.microsoft.com/office/drawing/2014/main" id="{92E34637-C53C-2921-0688-31A2AFB3CA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06220" y="2180623"/>
            <a:ext cx="432000" cy="432000"/>
          </a:xfrm>
          <a:prstGeom prst="rect">
            <a:avLst/>
          </a:prstGeom>
        </p:spPr>
      </p:pic>
    </p:spTree>
    <p:extLst>
      <p:ext uri="{BB962C8B-B14F-4D97-AF65-F5344CB8AC3E}">
        <p14:creationId xmlns:p14="http://schemas.microsoft.com/office/powerpoint/2010/main" val="3569565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B9E7BE-2F92-EDEF-AB47-D75BD4B59E41}"/>
              </a:ext>
            </a:extLst>
          </p:cNvPr>
          <p:cNvSpPr/>
          <p:nvPr/>
        </p:nvSpPr>
        <p:spPr>
          <a:xfrm>
            <a:off x="0" y="1"/>
            <a:ext cx="12192000" cy="6858000"/>
          </a:xfrm>
          <a:prstGeom prst="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2C4F8B8C-EBB3-50EB-CA0C-725FDA8499C2}"/>
              </a:ext>
            </a:extLst>
          </p:cNvPr>
          <p:cNvSpPr/>
          <p:nvPr/>
        </p:nvSpPr>
        <p:spPr>
          <a:xfrm>
            <a:off x="555812" y="338394"/>
            <a:ext cx="11080376" cy="6181211"/>
          </a:xfrm>
          <a:prstGeom prst="rect">
            <a:avLst/>
          </a:prstGeom>
          <a:solidFill>
            <a:schemeClr val="bg1"/>
          </a:solidFill>
          <a:ln>
            <a:solidFill>
              <a:srgbClr val="BF9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Rectangle 17">
            <a:extLst>
              <a:ext uri="{FF2B5EF4-FFF2-40B4-BE49-F238E27FC236}">
                <a16:creationId xmlns:a16="http://schemas.microsoft.com/office/drawing/2014/main" id="{BEC7D0C2-9886-40A3-AC02-C9839ACF3905}"/>
              </a:ext>
            </a:extLst>
          </p:cNvPr>
          <p:cNvSpPr/>
          <p:nvPr/>
        </p:nvSpPr>
        <p:spPr>
          <a:xfrm>
            <a:off x="2245659" y="3195850"/>
            <a:ext cx="6038412" cy="3043232"/>
          </a:xfrm>
          <a:prstGeom prst="rect">
            <a:avLst/>
          </a:prstGeom>
          <a:noFill/>
          <a:ln>
            <a:solidFill>
              <a:srgbClr val="BF900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lvl="0" defTabSz="316520">
              <a:spcBef>
                <a:spcPct val="20000"/>
              </a:spcBef>
              <a:defRPr/>
            </a:pPr>
            <a:endParaRPr lang="nb-NO" sz="1000" b="1">
              <a:solidFill>
                <a:schemeClr val="tx1"/>
              </a:solidFill>
              <a:cs typeface="Arial"/>
            </a:endParaRPr>
          </a:p>
        </p:txBody>
      </p:sp>
      <p:sp>
        <p:nvSpPr>
          <p:cNvPr id="3" name="Rectangle 2">
            <a:extLst>
              <a:ext uri="{FF2B5EF4-FFF2-40B4-BE49-F238E27FC236}">
                <a16:creationId xmlns:a16="http://schemas.microsoft.com/office/drawing/2014/main" id="{AFDD85E2-A106-74C9-0705-44752CB1ADB4}"/>
              </a:ext>
            </a:extLst>
          </p:cNvPr>
          <p:cNvSpPr/>
          <p:nvPr/>
        </p:nvSpPr>
        <p:spPr>
          <a:xfrm>
            <a:off x="8687246" y="3195849"/>
            <a:ext cx="2453667" cy="3043233"/>
          </a:xfrm>
          <a:prstGeom prst="rect">
            <a:avLst/>
          </a:prstGeom>
          <a:solidFill>
            <a:schemeClr val="bg1"/>
          </a:solidFill>
          <a:ln>
            <a:solidFill>
              <a:srgbClr val="BF900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GB" sz="1100">
              <a:ea typeface="+mn-lt"/>
              <a:cs typeface="+mn-lt"/>
            </a:endParaRPr>
          </a:p>
          <a:p>
            <a:endParaRPr lang="en-GB" sz="1100">
              <a:ea typeface="+mn-lt"/>
              <a:cs typeface="+mn-lt"/>
            </a:endParaRPr>
          </a:p>
          <a:p>
            <a:r>
              <a:rPr lang="en-GB" sz="1100">
                <a:ea typeface="+mn-lt"/>
                <a:cs typeface="+mn-lt"/>
              </a:rPr>
              <a:t>II</a:t>
            </a:r>
          </a:p>
          <a:p>
            <a:endParaRPr lang="en-GB" sz="1100">
              <a:ea typeface="+mn-lt"/>
              <a:cs typeface="+mn-lt"/>
            </a:endParaRPr>
          </a:p>
          <a:p>
            <a:endParaRPr lang="nb-NO">
              <a:cs typeface="Calibri"/>
            </a:endParaRPr>
          </a:p>
        </p:txBody>
      </p:sp>
      <p:sp>
        <p:nvSpPr>
          <p:cNvPr id="4" name="Rectangle 3">
            <a:extLst>
              <a:ext uri="{FF2B5EF4-FFF2-40B4-BE49-F238E27FC236}">
                <a16:creationId xmlns:a16="http://schemas.microsoft.com/office/drawing/2014/main" id="{65628AA8-FE67-E25D-DE90-C91F46268DFF}"/>
              </a:ext>
            </a:extLst>
          </p:cNvPr>
          <p:cNvSpPr/>
          <p:nvPr/>
        </p:nvSpPr>
        <p:spPr>
          <a:xfrm>
            <a:off x="9001845" y="3057944"/>
            <a:ext cx="1824469"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O" sz="1600" b="1">
                <a:solidFill>
                  <a:schemeClr val="tx1"/>
                </a:solidFill>
              </a:rPr>
              <a:t>Steg </a:t>
            </a:r>
            <a:endParaRPr lang="nb-NO" sz="1600" b="1">
              <a:solidFill>
                <a:schemeClr val="tx1"/>
              </a:solidFill>
              <a:cs typeface="Calibri"/>
            </a:endParaRPr>
          </a:p>
        </p:txBody>
      </p:sp>
      <p:sp>
        <p:nvSpPr>
          <p:cNvPr id="6" name="Rectangle 5">
            <a:extLst>
              <a:ext uri="{FF2B5EF4-FFF2-40B4-BE49-F238E27FC236}">
                <a16:creationId xmlns:a16="http://schemas.microsoft.com/office/drawing/2014/main" id="{B22E8006-477C-742B-3356-3974598951CE}"/>
              </a:ext>
            </a:extLst>
          </p:cNvPr>
          <p:cNvSpPr/>
          <p:nvPr/>
        </p:nvSpPr>
        <p:spPr>
          <a:xfrm>
            <a:off x="3582351" y="3029645"/>
            <a:ext cx="3365028"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b="1">
                <a:solidFill>
                  <a:schemeClr val="tx1"/>
                </a:solidFill>
                <a:cs typeface="Calibri"/>
              </a:rPr>
              <a:t>Scenario om bruk av forløp </a:t>
            </a:r>
          </a:p>
        </p:txBody>
      </p:sp>
      <p:sp>
        <p:nvSpPr>
          <p:cNvPr id="9" name="Oval 8">
            <a:hlinkClick r:id="" action="ppaction://noaction"/>
            <a:extLst>
              <a:ext uri="{FF2B5EF4-FFF2-40B4-BE49-F238E27FC236}">
                <a16:creationId xmlns:a16="http://schemas.microsoft.com/office/drawing/2014/main" id="{5F183C2E-8029-5A7E-3993-9A1BC09BF18F}"/>
              </a:ext>
            </a:extLst>
          </p:cNvPr>
          <p:cNvSpPr/>
          <p:nvPr/>
        </p:nvSpPr>
        <p:spPr>
          <a:xfrm>
            <a:off x="871935" y="89539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16" name="Oval 15">
            <a:hlinkClick r:id="" action="ppaction://noaction"/>
            <a:extLst>
              <a:ext uri="{FF2B5EF4-FFF2-40B4-BE49-F238E27FC236}">
                <a16:creationId xmlns:a16="http://schemas.microsoft.com/office/drawing/2014/main" id="{55617355-3128-9A43-F28B-43E708569E00}"/>
              </a:ext>
            </a:extLst>
          </p:cNvPr>
          <p:cNvSpPr/>
          <p:nvPr/>
        </p:nvSpPr>
        <p:spPr>
          <a:xfrm>
            <a:off x="871936" y="2330015"/>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7" name="Oval 16">
            <a:hlinkClick r:id="" action="ppaction://noaction"/>
            <a:extLst>
              <a:ext uri="{FF2B5EF4-FFF2-40B4-BE49-F238E27FC236}">
                <a16:creationId xmlns:a16="http://schemas.microsoft.com/office/drawing/2014/main" id="{1D973471-E8E9-3BBF-D84E-69ED44961886}"/>
              </a:ext>
            </a:extLst>
          </p:cNvPr>
          <p:cNvSpPr/>
          <p:nvPr/>
        </p:nvSpPr>
        <p:spPr>
          <a:xfrm>
            <a:off x="871935" y="5199249"/>
            <a:ext cx="1123343" cy="1039833"/>
          </a:xfrm>
          <a:prstGeom prst="ellipse">
            <a:avLst/>
          </a:prstGeom>
          <a:solidFill>
            <a:srgbClr val="FFE79A"/>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Ta i bruk samhandlings-forløpene</a:t>
            </a:r>
          </a:p>
        </p:txBody>
      </p:sp>
      <p:sp>
        <p:nvSpPr>
          <p:cNvPr id="19" name="Oval 18">
            <a:hlinkClick r:id="" action="ppaction://noaction"/>
            <a:extLst>
              <a:ext uri="{FF2B5EF4-FFF2-40B4-BE49-F238E27FC236}">
                <a16:creationId xmlns:a16="http://schemas.microsoft.com/office/drawing/2014/main" id="{8A1F9C85-50DB-4505-5F87-F00FECD78E68}"/>
              </a:ext>
            </a:extLst>
          </p:cNvPr>
          <p:cNvSpPr/>
          <p:nvPr/>
        </p:nvSpPr>
        <p:spPr>
          <a:xfrm>
            <a:off x="871935" y="376463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sp>
        <p:nvSpPr>
          <p:cNvPr id="20" name="Rectangle 19">
            <a:extLst>
              <a:ext uri="{FF2B5EF4-FFF2-40B4-BE49-F238E27FC236}">
                <a16:creationId xmlns:a16="http://schemas.microsoft.com/office/drawing/2014/main" id="{783F93ED-52D3-0407-7EE6-150153A00688}"/>
              </a:ext>
            </a:extLst>
          </p:cNvPr>
          <p:cNvSpPr/>
          <p:nvPr/>
        </p:nvSpPr>
        <p:spPr>
          <a:xfrm>
            <a:off x="2245659" y="914400"/>
            <a:ext cx="8895254" cy="2003612"/>
          </a:xfrm>
          <a:prstGeom prst="rect">
            <a:avLst/>
          </a:prstGeom>
          <a:solidFill>
            <a:schemeClr val="bg1"/>
          </a:solidFill>
          <a:ln>
            <a:solidFill>
              <a:srgbClr val="BF9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solidFill>
                <a:schemeClr val="tx1"/>
              </a:solidFill>
            </a:endParaRPr>
          </a:p>
        </p:txBody>
      </p:sp>
      <p:sp>
        <p:nvSpPr>
          <p:cNvPr id="21" name="TextBox 20">
            <a:extLst>
              <a:ext uri="{FF2B5EF4-FFF2-40B4-BE49-F238E27FC236}">
                <a16:creationId xmlns:a16="http://schemas.microsoft.com/office/drawing/2014/main" id="{4CBBFD10-9C79-42FF-DD9E-E3347174F3EA}"/>
              </a:ext>
            </a:extLst>
          </p:cNvPr>
          <p:cNvSpPr txBox="1"/>
          <p:nvPr/>
        </p:nvSpPr>
        <p:spPr>
          <a:xfrm>
            <a:off x="4183488" y="664566"/>
            <a:ext cx="5019597" cy="461665"/>
          </a:xfrm>
          <a:prstGeom prst="rect">
            <a:avLst/>
          </a:prstGeom>
          <a:solidFill>
            <a:schemeClr val="bg1"/>
          </a:solidFill>
          <a:ln>
            <a:solidFill>
              <a:schemeClr val="bg1"/>
            </a:solidFill>
          </a:ln>
        </p:spPr>
        <p:txBody>
          <a:bodyPr wrap="square" lIns="91440" tIns="45720" rIns="91440" bIns="45720" rtlCol="0" anchor="t">
            <a:spAutoFit/>
          </a:bodyPr>
          <a:lstStyle/>
          <a:p>
            <a:pPr algn="ctr"/>
            <a:r>
              <a:rPr lang="nb-NO" sz="2400" b="1">
                <a:cs typeface="Calibri"/>
              </a:rPr>
              <a:t>Ta i bruk samhandlingsforløpene</a:t>
            </a:r>
            <a:endParaRPr lang="nb-NO" sz="2400" b="1"/>
          </a:p>
        </p:txBody>
      </p:sp>
      <p:sp>
        <p:nvSpPr>
          <p:cNvPr id="23" name="TextBox 22">
            <a:extLst>
              <a:ext uri="{FF2B5EF4-FFF2-40B4-BE49-F238E27FC236}">
                <a16:creationId xmlns:a16="http://schemas.microsoft.com/office/drawing/2014/main" id="{2DAD25A7-B3AF-3537-3BF6-2DED832820A7}"/>
              </a:ext>
            </a:extLst>
          </p:cNvPr>
          <p:cNvSpPr txBox="1"/>
          <p:nvPr/>
        </p:nvSpPr>
        <p:spPr>
          <a:xfrm>
            <a:off x="2239659" y="1399347"/>
            <a:ext cx="8901254" cy="1071768"/>
          </a:xfrm>
          <a:prstGeom prst="rect">
            <a:avLst/>
          </a:prstGeom>
          <a:noFill/>
        </p:spPr>
        <p:txBody>
          <a:bodyPr wrap="square" lIns="91440" tIns="45720" rIns="91440" bIns="45720" anchor="t">
            <a:spAutoFit/>
          </a:bodyPr>
          <a:lstStyle/>
          <a:p>
            <a:pPr>
              <a:lnSpc>
                <a:spcPct val="107000"/>
              </a:lnSpc>
              <a:spcAft>
                <a:spcPts val="800"/>
              </a:spcAft>
            </a:pPr>
            <a:r>
              <a:rPr lang="nb-NO" sz="1400" dirty="0">
                <a:ea typeface="+mn-lt"/>
                <a:cs typeface="Calibri"/>
              </a:rPr>
              <a:t>Ta i bruk samhandlingsforløpene handler om planlegging og gjennomføring av ulike typer tiltak for </a:t>
            </a:r>
            <a:r>
              <a:rPr lang="nb-NO" sz="1400" dirty="0">
                <a:ea typeface="Calibri"/>
                <a:cs typeface="Calibri"/>
              </a:rPr>
              <a:t>å:</a:t>
            </a:r>
            <a:endParaRPr lang="nb-NO" sz="1400" dirty="0">
              <a:ea typeface="Calibri"/>
              <a:cs typeface="Times New Roman"/>
            </a:endParaRPr>
          </a:p>
          <a:p>
            <a:pPr marL="342900" indent="-342900">
              <a:buAutoNum type="arabicPeriod"/>
            </a:pPr>
            <a:r>
              <a:rPr lang="nb-NO" sz="1400" dirty="0">
                <a:ea typeface="Calibri"/>
                <a:cs typeface="Calibri"/>
              </a:rPr>
              <a:t>Ta i bruk samhandlingsforløpene i tjenestene</a:t>
            </a:r>
            <a:endParaRPr lang="en-NO" dirty="0">
              <a:ea typeface="Calibri"/>
              <a:cs typeface="Calibri" panose="020F0502020204030204"/>
            </a:endParaRPr>
          </a:p>
          <a:p>
            <a:pPr marL="342900" indent="-342900">
              <a:buAutoNum type="arabicPeriod"/>
            </a:pPr>
            <a:r>
              <a:rPr lang="nb-NO" sz="1400" dirty="0">
                <a:ea typeface="Calibri"/>
                <a:cs typeface="Calibri"/>
              </a:rPr>
              <a:t>Lage kart over tjenestene til barn og unge</a:t>
            </a:r>
          </a:p>
          <a:p>
            <a:pPr marL="342900" indent="-342900">
              <a:buAutoNum type="arabicPeriod"/>
            </a:pPr>
            <a:r>
              <a:rPr lang="nb-NO" sz="1400" dirty="0">
                <a:ea typeface="Calibri"/>
                <a:cs typeface="Calibri"/>
              </a:rPr>
              <a:t>Gjøre tjenestene mer sammenhengende for barn og unge</a:t>
            </a:r>
          </a:p>
        </p:txBody>
      </p:sp>
      <p:cxnSp>
        <p:nvCxnSpPr>
          <p:cNvPr id="24" name="Straight Connector 23">
            <a:extLst>
              <a:ext uri="{FF2B5EF4-FFF2-40B4-BE49-F238E27FC236}">
                <a16:creationId xmlns:a16="http://schemas.microsoft.com/office/drawing/2014/main" id="{05E3A6F5-F5EC-30C6-5139-336AB02DD401}"/>
              </a:ext>
            </a:extLst>
          </p:cNvPr>
          <p:cNvCxnSpPr>
            <a:cxnSpLocks/>
          </p:cNvCxnSpPr>
          <p:nvPr/>
        </p:nvCxnSpPr>
        <p:spPr>
          <a:xfrm>
            <a:off x="9914079" y="3635150"/>
            <a:ext cx="0" cy="1564099"/>
          </a:xfrm>
          <a:prstGeom prst="line">
            <a:avLst/>
          </a:prstGeom>
          <a:ln/>
        </p:spPr>
        <p:style>
          <a:lnRef idx="1">
            <a:schemeClr val="dk1"/>
          </a:lnRef>
          <a:fillRef idx="0">
            <a:schemeClr val="dk1"/>
          </a:fillRef>
          <a:effectRef idx="0">
            <a:schemeClr val="dk1"/>
          </a:effectRef>
          <a:fontRef idx="minor">
            <a:schemeClr val="tx1"/>
          </a:fontRef>
        </p:style>
      </p:cxnSp>
      <p:sp>
        <p:nvSpPr>
          <p:cNvPr id="25" name="Rectangle: Rounded Corners 23">
            <a:hlinkClick r:id="" action="ppaction://noaction"/>
            <a:extLst>
              <a:ext uri="{FF2B5EF4-FFF2-40B4-BE49-F238E27FC236}">
                <a16:creationId xmlns:a16="http://schemas.microsoft.com/office/drawing/2014/main" id="{55D7F854-7E47-995D-E573-BEBD15E2F41C}"/>
              </a:ext>
            </a:extLst>
          </p:cNvPr>
          <p:cNvSpPr/>
          <p:nvPr/>
        </p:nvSpPr>
        <p:spPr>
          <a:xfrm>
            <a:off x="9054176" y="3523126"/>
            <a:ext cx="1719807" cy="397672"/>
          </a:xfrm>
          <a:prstGeom prst="round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Ta i bruk </a:t>
            </a:r>
            <a:br>
              <a:rPr lang="nb-NO" sz="900" dirty="0">
                <a:solidFill>
                  <a:schemeClr val="tx1"/>
                </a:solidFill>
              </a:rPr>
            </a:br>
            <a:r>
              <a:rPr lang="nb-NO" sz="900" dirty="0">
                <a:solidFill>
                  <a:schemeClr val="tx1"/>
                </a:solidFill>
              </a:rPr>
              <a:t>samhandlingsforløpene</a:t>
            </a:r>
          </a:p>
        </p:txBody>
      </p:sp>
      <p:sp>
        <p:nvSpPr>
          <p:cNvPr id="26" name="Rectangle: Rounded Corners 23">
            <a:hlinkClick r:id="" action="ppaction://noaction"/>
            <a:extLst>
              <a:ext uri="{FF2B5EF4-FFF2-40B4-BE49-F238E27FC236}">
                <a16:creationId xmlns:a16="http://schemas.microsoft.com/office/drawing/2014/main" id="{E826FFD4-8A80-AA58-2E75-4C64D30968DA}"/>
              </a:ext>
            </a:extLst>
          </p:cNvPr>
          <p:cNvSpPr/>
          <p:nvPr/>
        </p:nvSpPr>
        <p:spPr>
          <a:xfrm>
            <a:off x="9054176" y="4051587"/>
            <a:ext cx="1719807" cy="397672"/>
          </a:xfrm>
          <a:prstGeom prst="round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endParaRPr lang="nb-NO" sz="900" dirty="0">
              <a:solidFill>
                <a:schemeClr val="tx1"/>
              </a:solidFill>
              <a:ea typeface="Calibri"/>
              <a:cs typeface="Calibri"/>
            </a:endParaRPr>
          </a:p>
          <a:p>
            <a:pPr algn="ctr" defTabSz="995478"/>
            <a:r>
              <a:rPr lang="nb-NO" sz="900" dirty="0">
                <a:solidFill>
                  <a:schemeClr val="tx1"/>
                </a:solidFill>
                <a:ea typeface="Calibri"/>
                <a:cs typeface="Calibri"/>
              </a:rPr>
              <a:t>Lage kart </a:t>
            </a:r>
            <a:endParaRPr lang="nb-NO" dirty="0">
              <a:solidFill>
                <a:schemeClr val="tx1"/>
              </a:solidFill>
              <a:ea typeface="Calibri"/>
              <a:cs typeface="Calibri"/>
            </a:endParaRPr>
          </a:p>
          <a:p>
            <a:pPr algn="ctr" defTabSz="995478"/>
            <a:r>
              <a:rPr lang="nb-NO" sz="900" dirty="0">
                <a:solidFill>
                  <a:schemeClr val="tx1"/>
                </a:solidFill>
                <a:ea typeface="Calibri"/>
                <a:cs typeface="Calibri"/>
              </a:rPr>
              <a:t>over tjenestene </a:t>
            </a:r>
            <a:endParaRPr lang="nb-NO" dirty="0">
              <a:solidFill>
                <a:schemeClr val="tx1"/>
              </a:solidFill>
              <a:cs typeface="Calibri"/>
            </a:endParaRPr>
          </a:p>
          <a:p>
            <a:pPr algn="ctr" defTabSz="995478"/>
            <a:endParaRPr lang="nb-NO" sz="900" dirty="0">
              <a:solidFill>
                <a:schemeClr val="tx1"/>
              </a:solidFill>
              <a:cs typeface="Calibri"/>
            </a:endParaRPr>
          </a:p>
        </p:txBody>
      </p:sp>
      <p:sp>
        <p:nvSpPr>
          <p:cNvPr id="27" name="Rectangle: Rounded Corners 23">
            <a:hlinkClick r:id="" action="ppaction://noaction"/>
            <a:extLst>
              <a:ext uri="{FF2B5EF4-FFF2-40B4-BE49-F238E27FC236}">
                <a16:creationId xmlns:a16="http://schemas.microsoft.com/office/drawing/2014/main" id="{EC2A7DE9-2A48-C62B-095E-F3F06A296332}"/>
              </a:ext>
            </a:extLst>
          </p:cNvPr>
          <p:cNvSpPr/>
          <p:nvPr/>
        </p:nvSpPr>
        <p:spPr>
          <a:xfrm>
            <a:off x="9054176" y="4580048"/>
            <a:ext cx="1719807" cy="397672"/>
          </a:xfrm>
          <a:prstGeom prst="round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Gjøre tjenestene mer sammenhengende</a:t>
            </a:r>
          </a:p>
        </p:txBody>
      </p:sp>
      <p:pic>
        <p:nvPicPr>
          <p:cNvPr id="7" name="Bilde 7" descr="Et bilde som inneholder diagram&#10;&#10;Automatisk generert beskrivelse">
            <a:extLst>
              <a:ext uri="{FF2B5EF4-FFF2-40B4-BE49-F238E27FC236}">
                <a16:creationId xmlns:a16="http://schemas.microsoft.com/office/drawing/2014/main" id="{39687FC0-2FFA-2130-1076-95C92FAC8687}"/>
              </a:ext>
            </a:extLst>
          </p:cNvPr>
          <p:cNvPicPr>
            <a:picLocks noChangeAspect="1"/>
          </p:cNvPicPr>
          <p:nvPr/>
        </p:nvPicPr>
        <p:blipFill>
          <a:blip r:embed="rId3"/>
          <a:stretch>
            <a:fillRect/>
          </a:stretch>
        </p:blipFill>
        <p:spPr>
          <a:xfrm>
            <a:off x="2239659" y="3797509"/>
            <a:ext cx="6199696" cy="2017820"/>
          </a:xfrm>
          <a:prstGeom prst="rect">
            <a:avLst/>
          </a:prstGeom>
        </p:spPr>
      </p:pic>
      <p:sp>
        <p:nvSpPr>
          <p:cNvPr id="8" name="Rectangle: Rounded Corners 23">
            <a:hlinkClick r:id="" action="ppaction://noaction"/>
            <a:extLst>
              <a:ext uri="{FF2B5EF4-FFF2-40B4-BE49-F238E27FC236}">
                <a16:creationId xmlns:a16="http://schemas.microsoft.com/office/drawing/2014/main" id="{B16FB326-D2C4-8374-D9AD-DB7AA9957C7B}"/>
              </a:ext>
            </a:extLst>
          </p:cNvPr>
          <p:cNvSpPr/>
          <p:nvPr/>
        </p:nvSpPr>
        <p:spPr>
          <a:xfrm>
            <a:off x="9054176" y="5108509"/>
            <a:ext cx="1719807" cy="397672"/>
          </a:xfrm>
          <a:prstGeom prst="round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Måle gevinster </a:t>
            </a:r>
          </a:p>
          <a:p>
            <a:pPr algn="ctr" defTabSz="995478"/>
            <a:r>
              <a:rPr lang="nb-NO" sz="900" dirty="0">
                <a:solidFill>
                  <a:schemeClr val="tx1"/>
                </a:solidFill>
              </a:rPr>
              <a:t>og evaluere resultater</a:t>
            </a:r>
          </a:p>
        </p:txBody>
      </p:sp>
    </p:spTree>
    <p:extLst>
      <p:ext uri="{BB962C8B-B14F-4D97-AF65-F5344CB8AC3E}">
        <p14:creationId xmlns:p14="http://schemas.microsoft.com/office/powerpoint/2010/main" val="4149465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DC8DB191-9D5C-94F9-5E4A-ED2B2F436DDE}"/>
              </a:ext>
            </a:extLst>
          </p:cNvPr>
          <p:cNvSpPr txBox="1"/>
          <p:nvPr/>
        </p:nvSpPr>
        <p:spPr>
          <a:xfrm>
            <a:off x="1673372" y="1236191"/>
            <a:ext cx="9954357" cy="584775"/>
          </a:xfrm>
          <a:prstGeom prst="rect">
            <a:avLst/>
          </a:prstGeom>
          <a:noFill/>
        </p:spPr>
        <p:txBody>
          <a:bodyPr wrap="square" lIns="91440" tIns="45720" rIns="91440" bIns="45720" rtlCol="0" anchor="t">
            <a:spAutoFit/>
          </a:bodyPr>
          <a:lstStyle/>
          <a:p>
            <a:r>
              <a:rPr lang="nb-NO" sz="1600">
                <a:latin typeface="SourceSansProRegular"/>
                <a:cs typeface="Arial"/>
              </a:rPr>
              <a:t>Målet er at samhandlingsforløpene skal bli kjent og tatt i bruk av fagfolk som jobber i tjenestene. Tiltakene vil handle om å informere om samhandlingsforløpene og øke kompetanse blant fagfolk.</a:t>
            </a:r>
            <a:endParaRPr lang="nb-NO" sz="1600">
              <a:latin typeface="SourceSansProRegular"/>
              <a:cs typeface="Arial" panose="020B0604020202020204" pitchFamily="34" charset="0"/>
            </a:endParaRP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ea typeface="Calibri"/>
                <a:cs typeface="Calibri"/>
              </a:rPr>
              <a:t>Ta i bruk samhandlingsforløpene</a:t>
            </a:r>
            <a:endParaRPr lang="nb-NO" dirty="0"/>
          </a:p>
        </p:txBody>
      </p:sp>
      <p:sp>
        <p:nvSpPr>
          <p:cNvPr id="56" name="Rectangle 55">
            <a:extLst>
              <a:ext uri="{FF2B5EF4-FFF2-40B4-BE49-F238E27FC236}">
                <a16:creationId xmlns:a16="http://schemas.microsoft.com/office/drawing/2014/main" id="{037B7EF8-F688-FD1F-D817-425B82D61A3F}"/>
              </a:ext>
            </a:extLst>
          </p:cNvPr>
          <p:cNvSpPr/>
          <p:nvPr/>
        </p:nvSpPr>
        <p:spPr>
          <a:xfrm>
            <a:off x="7120368" y="4411697"/>
            <a:ext cx="4507362" cy="2138180"/>
          </a:xfrm>
          <a:prstGeom prst="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a:ln>
                  <a:noFill/>
                </a:ln>
                <a:solidFill>
                  <a:schemeClr val="tx1"/>
                </a:solidFill>
                <a:effectLst/>
                <a:uLnTx/>
                <a:uFillTx/>
                <a:latin typeface="Calibri" panose="020F0502020204030204"/>
                <a:ea typeface="+mn-ea"/>
                <a:cs typeface="Arial"/>
              </a:rPr>
              <a:t>Eksempler og verktøy</a:t>
            </a:r>
            <a:endParaRPr lang="nb-NO" sz="1200" b="1" i="0" u="none" strike="noStrike" kern="1200" cap="none" spc="0" normalizeH="0" baseline="0" noProof="0">
              <a:ln>
                <a:noFill/>
              </a:ln>
              <a:solidFill>
                <a:schemeClr val="tx1"/>
              </a:solidFill>
              <a:effectLst/>
              <a:uLnTx/>
              <a:uFillTx/>
              <a:latin typeface="Calibri" panose="020F0502020204030204"/>
              <a:cs typeface="Arial"/>
            </a:endParaRPr>
          </a:p>
          <a:p>
            <a:pPr marL="171450" marR="0" lvl="0" indent="-171450" algn="l" defTabSz="316520" rtl="0" eaLnBrk="1" fontAlgn="auto" latinLnBrk="0" hangingPunct="1">
              <a:lnSpc>
                <a:spcPct val="100000"/>
              </a:lnSpc>
              <a:spcBef>
                <a:spcPts val="800"/>
              </a:spcBef>
              <a:spcAft>
                <a:spcPts val="0"/>
              </a:spcAft>
              <a:buClrTx/>
              <a:buSzTx/>
              <a:buFont typeface="Arial,Sans-Serif" panose="020B0604020202020204" pitchFamily="34" charset="0"/>
              <a:buChar char="•"/>
              <a:tabLst/>
              <a:defRPr/>
            </a:pPr>
            <a:r>
              <a:rPr kumimoji="0" lang="nb-NO" sz="900" b="0" i="0" u="none" strike="noStrike" kern="1200" cap="none" spc="0" normalizeH="0" baseline="0" noProof="0">
                <a:ln>
                  <a:noFill/>
                </a:ln>
                <a:solidFill>
                  <a:schemeClr val="tx1"/>
                </a:solidFill>
                <a:effectLst/>
                <a:uLnTx/>
                <a:uFillTx/>
                <a:latin typeface="Calibri" panose="020F0502020204030204"/>
                <a:ea typeface="Calibri"/>
                <a:cs typeface="Calibri"/>
              </a:rPr>
              <a:t>Helse Vest har laget en film om Barn og unges helsetjeneste som kan bruke for å </a:t>
            </a:r>
            <a:br>
              <a:rPr lang="nb-NO" sz="900" b="0" i="0" u="none" strike="noStrike" kern="1200" cap="none" spc="0" normalizeH="0" baseline="0" noProof="0">
                <a:ln>
                  <a:noFill/>
                </a:ln>
                <a:solidFill>
                  <a:schemeClr val="tx1"/>
                </a:solidFill>
                <a:effectLst/>
                <a:uLnTx/>
                <a:uFillTx/>
                <a:latin typeface="Calibri" panose="020F0502020204030204"/>
                <a:ea typeface="Calibri"/>
                <a:cs typeface="Calibri"/>
              </a:rPr>
            </a:br>
            <a:r>
              <a:rPr kumimoji="0" lang="nb-NO" sz="900" b="0" i="0" u="none" strike="noStrike" kern="1200" cap="none" spc="0" normalizeH="0" baseline="0" noProof="0">
                <a:ln>
                  <a:noFill/>
                </a:ln>
                <a:solidFill>
                  <a:schemeClr val="tx1"/>
                </a:solidFill>
                <a:effectLst/>
                <a:uLnTx/>
                <a:uFillTx/>
                <a:latin typeface="Calibri" panose="020F0502020204030204"/>
                <a:ea typeface="Calibri"/>
                <a:cs typeface="Calibri"/>
              </a:rPr>
              <a:t>gjøre prosjektet kjent: </a:t>
            </a:r>
            <a:r>
              <a:rPr kumimoji="0" lang="nb-NO" sz="900" b="0" i="0" u="none" strike="noStrike" kern="1200" cap="none" spc="0" normalizeH="0" baseline="0" noProof="0">
                <a:ln>
                  <a:noFill/>
                </a:ln>
                <a:solidFill>
                  <a:schemeClr val="tx1"/>
                </a:solidFill>
                <a:effectLst/>
                <a:uLnTx/>
                <a:uFillTx/>
                <a:latin typeface="Calibri" panose="020F0502020204030204"/>
                <a:ea typeface="Calibri"/>
                <a:cs typeface="Calibri"/>
                <a:hlinkClick r:id="rId3">
                  <a:extLst>
                    <a:ext uri="{A12FA001-AC4F-418D-AE19-62706E023703}">
                      <ahyp:hlinkClr xmlns:ahyp="http://schemas.microsoft.com/office/drawing/2018/hyperlinkcolor" val="tx"/>
                    </a:ext>
                  </a:extLst>
                </a:hlinkClick>
              </a:rPr>
              <a:t>Barn og unges helseteneste on Vimeo</a:t>
            </a:r>
            <a:endParaRPr lang="nb-NO" sz="900" b="0" i="0" u="none" strike="noStrike" kern="1200" cap="none" spc="0" normalizeH="0" baseline="0" noProof="0">
              <a:ln>
                <a:noFill/>
              </a:ln>
              <a:solidFill>
                <a:schemeClr val="tx1"/>
              </a:solidFill>
              <a:effectLst/>
              <a:uLnTx/>
              <a:uFillTx/>
              <a:latin typeface="Calibri" panose="020F0502020204030204"/>
              <a:ea typeface="Calibri"/>
              <a:cs typeface="Calibri"/>
              <a:hlinkClick r:id="rId3">
                <a:extLst>
                  <a:ext uri="{A12FA001-AC4F-418D-AE19-62706E023703}">
                    <ahyp:hlinkClr xmlns:ahyp="http://schemas.microsoft.com/office/drawing/2018/hyperlinkcolor" val="tx"/>
                  </a:ext>
                </a:extLst>
              </a:hlinkClick>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900" b="0" i="0" u="none" strike="noStrike" kern="1200" cap="none" spc="0" normalizeH="0" baseline="0" noProof="0">
                <a:ln>
                  <a:noFill/>
                </a:ln>
                <a:solidFill>
                  <a:schemeClr val="tx1"/>
                </a:solidFill>
                <a:effectLst/>
                <a:uLnTx/>
                <a:uFillTx/>
                <a:latin typeface="Calibri" panose="020F0502020204030204"/>
                <a:ea typeface="Calibri"/>
                <a:cs typeface="Calibri"/>
              </a:rPr>
              <a:t>Ved lansering av Barn og unges helsetjeneste i Helse Fonna ble det laget en film som kan</a:t>
            </a:r>
            <a:r>
              <a:rPr kumimoji="0" lang="nb-NO" sz="900" b="0" i="0" u="none" strike="noStrike" kern="1200" cap="none" spc="0" normalizeH="0" baseline="0" noProof="0">
                <a:ln>
                  <a:noFill/>
                </a:ln>
                <a:solidFill>
                  <a:schemeClr val="tx1"/>
                </a:solidFill>
                <a:effectLst/>
                <a:uLnTx/>
                <a:uFillTx/>
                <a:latin typeface="Calibri" panose="020F0502020204030204"/>
                <a:ea typeface="+mn-lt"/>
                <a:cs typeface="Calibri" panose="020F0502020204030204"/>
              </a:rPr>
              <a:t> brukes på arrangementer: </a:t>
            </a:r>
            <a:r>
              <a:rPr kumimoji="0" lang="nb-NO" sz="900" b="0" i="0" u="none" strike="noStrike" kern="1200" cap="none" spc="0" normalizeH="0" baseline="0" noProof="0">
                <a:ln>
                  <a:noFill/>
                </a:ln>
                <a:solidFill>
                  <a:schemeClr val="tx1"/>
                </a:solidFill>
                <a:effectLst/>
                <a:uLnTx/>
                <a:uFillTx/>
                <a:latin typeface="Calibri" panose="020F0502020204030204"/>
                <a:ea typeface="+mn-lt"/>
                <a:cs typeface="Calibri" panose="020F0502020204030204"/>
                <a:hlinkClick r:id="rId4">
                  <a:extLst>
                    <a:ext uri="{A12FA001-AC4F-418D-AE19-62706E023703}">
                      <ahyp:hlinkClr xmlns:ahyp="http://schemas.microsoft.com/office/drawing/2018/hyperlinkcolor" val="tx"/>
                    </a:ext>
                  </a:extLst>
                </a:hlinkClick>
              </a:rPr>
              <a:t>Barn og unges helseteneste - YouTube</a:t>
            </a:r>
            <a:endParaRPr lang="nb-NO" sz="900" b="0" i="0" u="none" strike="noStrike" kern="1200" cap="none" spc="0" normalizeH="0" baseline="0" noProof="0">
              <a:ln>
                <a:noFill/>
              </a:ln>
              <a:solidFill>
                <a:schemeClr val="tx1"/>
              </a:solidFill>
              <a:effectLst/>
              <a:uLnTx/>
              <a:uFillTx/>
              <a:latin typeface="Calibri" panose="020F0502020204030204"/>
              <a:ea typeface="+mn-lt"/>
              <a:cs typeface="Calibri" panose="020F0502020204030204"/>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900" b="0" i="0" u="none" strike="noStrike" kern="1200" cap="none" spc="0" normalizeH="0" baseline="0" noProof="0">
                <a:ln>
                  <a:noFill/>
                </a:ln>
                <a:solidFill>
                  <a:schemeClr val="tx1"/>
                </a:solidFill>
                <a:effectLst/>
                <a:uLnTx/>
                <a:uFillTx/>
                <a:latin typeface="Calibri" panose="020F0502020204030204"/>
                <a:ea typeface="+mn-lt"/>
                <a:cs typeface="Calibri" panose="020F0502020204030204"/>
              </a:rPr>
              <a:t>Ved</a:t>
            </a:r>
            <a:r>
              <a:rPr kumimoji="0" lang="nb-NO" sz="900" b="0" i="0" u="none" strike="noStrike" kern="1200" cap="none" spc="0" normalizeH="0" baseline="0" noProof="0">
                <a:ln>
                  <a:noFill/>
                </a:ln>
                <a:solidFill>
                  <a:schemeClr val="tx1"/>
                </a:solidFill>
                <a:effectLst/>
                <a:uLnTx/>
                <a:uFillTx/>
                <a:latin typeface="Calibri" panose="020F0502020204030204"/>
                <a:ea typeface="Calibri"/>
                <a:cs typeface="Calibri"/>
              </a:rPr>
              <a:t> lansering i Helse Stavanger ble det laget en video som kort beskriver prosjektet i Helse Stavanger: </a:t>
            </a:r>
            <a:r>
              <a:rPr kumimoji="0" lang="nb-NO" sz="900" b="0" i="0" u="none" strike="noStrike" kern="1200" cap="none" spc="0" normalizeH="0" baseline="0" noProof="0">
                <a:ln>
                  <a:noFill/>
                </a:ln>
                <a:solidFill>
                  <a:schemeClr val="tx1"/>
                </a:solidFill>
                <a:effectLst/>
                <a:uLnTx/>
                <a:uFillTx/>
                <a:latin typeface="Calibri" panose="020F0502020204030204"/>
                <a:ea typeface="Calibri"/>
                <a:cs typeface="Calibri"/>
                <a:hlinkClick r:id="rId5">
                  <a:extLst>
                    <a:ext uri="{A12FA001-AC4F-418D-AE19-62706E023703}">
                      <ahyp:hlinkClr xmlns:ahyp="http://schemas.microsoft.com/office/drawing/2018/hyperlinkcolor" val="tx"/>
                    </a:ext>
                  </a:extLst>
                </a:hlinkClick>
              </a:rPr>
              <a:t>God samhandling skaper barn og unges helsetjeneste - YouTube</a:t>
            </a:r>
            <a:endParaRPr lang="en-US" sz="900" b="0" i="0" u="none" strike="noStrike" kern="1200" cap="none" spc="0" normalizeH="0" baseline="0" noProof="0">
              <a:ln>
                <a:noFill/>
              </a:ln>
              <a:solidFill>
                <a:schemeClr val="tx1"/>
              </a:solidFill>
              <a:effectLst/>
              <a:uLnTx/>
              <a:uFillTx/>
              <a:latin typeface="Calibri" panose="020F0502020204030204"/>
              <a:ea typeface="Calibri"/>
              <a:cs typeface="Calibri"/>
            </a:endParaRPr>
          </a:p>
          <a:p>
            <a:pPr marL="171450" marR="0" lvl="0" indent="-171450" algn="l" defTabSz="316520" rtl="0" eaLnBrk="1" fontAlgn="auto" latinLnBrk="0" hangingPunct="1">
              <a:lnSpc>
                <a:spcPct val="100000"/>
              </a:lnSpc>
              <a:spcBef>
                <a:spcPct val="20000"/>
              </a:spcBef>
              <a:spcAft>
                <a:spcPts val="0"/>
              </a:spcAft>
              <a:buClrTx/>
              <a:buSzTx/>
              <a:buFont typeface="Arial,Sans-Serif"/>
              <a:buChar char="•"/>
              <a:tabLst/>
              <a:defRPr/>
            </a:pPr>
            <a:r>
              <a:rPr kumimoji="0" lang="nb-NO" sz="900" b="0" i="0" u="none" strike="noStrike" kern="1200" cap="none" spc="0" normalizeH="0" baseline="0" noProof="0">
                <a:ln>
                  <a:noFill/>
                </a:ln>
                <a:solidFill>
                  <a:schemeClr val="tx1"/>
                </a:solidFill>
                <a:effectLst/>
                <a:uLnTx/>
                <a:uFillTx/>
                <a:latin typeface="Calibri" panose="020F0502020204030204"/>
                <a:ea typeface="Calibri"/>
                <a:cs typeface="Calibri"/>
              </a:rPr>
              <a:t>Helse Stavanger utviklet et digitalt implementeringsseminar som ble benyttet på lokale arrangementer mellom BUP og kommuner; </a:t>
            </a:r>
            <a:r>
              <a:rPr kumimoji="0" lang="nb-NO" sz="900" b="0" i="0" u="none" strike="noStrike" kern="1200" cap="none" spc="0" normalizeH="0" baseline="0" noProof="0">
                <a:ln>
                  <a:noFill/>
                </a:ln>
                <a:solidFill>
                  <a:schemeClr val="tx1"/>
                </a:solidFill>
                <a:effectLst/>
                <a:uLnTx/>
                <a:uFillTx/>
                <a:latin typeface="Calibri" panose="020F0502020204030204"/>
                <a:ea typeface="Calibri"/>
                <a:cs typeface="Calibri"/>
                <a:hlinkClick r:id="rId6">
                  <a:extLst>
                    <a:ext uri="{A12FA001-AC4F-418D-AE19-62706E023703}">
                      <ahyp:hlinkClr xmlns:ahyp="http://schemas.microsoft.com/office/drawing/2018/hyperlinkcolor" val="tx"/>
                    </a:ext>
                  </a:extLst>
                </a:hlinkClick>
              </a:rPr>
              <a:t>Barn og unges helsetjeneste.mp4 (vimeo.com)</a:t>
            </a:r>
            <a:endParaRPr lang="en-US" sz="900" b="0" i="0" u="none" strike="noStrike" kern="1200" cap="none" spc="0" normalizeH="0" baseline="0" noProof="0">
              <a:ln>
                <a:noFill/>
              </a:ln>
              <a:solidFill>
                <a:schemeClr val="tx1"/>
              </a:solidFill>
              <a:effectLst/>
              <a:uLnTx/>
              <a:uFillTx/>
              <a:latin typeface="Calibri" panose="020F0502020204030204"/>
              <a:ea typeface="Calibri"/>
              <a:cs typeface="Calibri"/>
              <a:hlinkClick r:id="rId6">
                <a:extLst>
                  <a:ext uri="{A12FA001-AC4F-418D-AE19-62706E023703}">
                    <ahyp:hlinkClr xmlns:ahyp="http://schemas.microsoft.com/office/drawing/2018/hyperlinkcolor" val="tx"/>
                  </a:ext>
                </a:extLst>
              </a:hlinkClick>
            </a:endParaRPr>
          </a:p>
          <a:p>
            <a:pPr marL="171450" indent="-171450" defTabSz="316520">
              <a:spcBef>
                <a:spcPct val="20000"/>
              </a:spcBef>
              <a:buFont typeface="Arial,Sans-Serif"/>
              <a:buChar char="•"/>
              <a:defRPr/>
            </a:pPr>
            <a:r>
              <a:rPr lang="nb-NO" sz="900">
                <a:solidFill>
                  <a:schemeClr val="tx1"/>
                </a:solidFill>
                <a:latin typeface="Calibri" panose="020F0502020204030204"/>
                <a:ea typeface="Calibri"/>
                <a:cs typeface="Calibri"/>
              </a:rPr>
              <a:t>I</a:t>
            </a:r>
            <a:r>
              <a:rPr kumimoji="0" lang="nb-NO" sz="900" b="0" i="0" u="none" strike="noStrike" kern="1200" cap="none" spc="0" normalizeH="0" baseline="0" noProof="0">
                <a:ln>
                  <a:noFill/>
                </a:ln>
                <a:solidFill>
                  <a:schemeClr val="tx1"/>
                </a:solidFill>
                <a:effectLst/>
                <a:uLnTx/>
                <a:uFillTx/>
                <a:latin typeface="Calibri" panose="020F0502020204030204"/>
                <a:ea typeface="Calibri"/>
                <a:cs typeface="Calibri"/>
              </a:rPr>
              <a:t> Bergen kommune prosjektet ble det laget en Informasjonspakke om prosjektet: </a:t>
            </a:r>
            <a:r>
              <a:rPr lang="nb-NO" sz="900">
                <a:solidFill>
                  <a:schemeClr val="tx1"/>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Bergenkommune</a:t>
            </a:r>
            <a:r>
              <a:rPr kumimoji="0" lang="nb-NO" sz="900" b="0" i="0" u="none" strike="noStrike" kern="1200" cap="none" spc="0" normalizeH="0" baseline="0" noProof="0">
                <a:ln>
                  <a:noFill/>
                </a:ln>
                <a:solidFill>
                  <a:schemeClr val="tx1"/>
                </a:solidFill>
                <a:effectLst/>
                <a:uLnTx/>
                <a:uFillTx/>
                <a:latin typeface="Calibri" panose="020F0502020204030204"/>
                <a:ea typeface="Calibri"/>
                <a:cs typeface="Calibri"/>
                <a:hlinkClick r:id="rId7">
                  <a:extLst>
                    <a:ext uri="{A12FA001-AC4F-418D-AE19-62706E023703}">
                      <ahyp:hlinkClr xmlns:ahyp="http://schemas.microsoft.com/office/drawing/2018/hyperlinkcolor" val="tx"/>
                    </a:ext>
                  </a:extLst>
                </a:hlinkClick>
              </a:rPr>
              <a:t> - Hjelpetjenester for barn og unge</a:t>
            </a:r>
            <a:r>
              <a:rPr lang="nb-NO" sz="900">
                <a:solidFill>
                  <a:schemeClr val="tx1"/>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  </a:t>
            </a:r>
            <a:endParaRPr lang="nb-NO">
              <a:solidFill>
                <a:schemeClr val="tx1"/>
              </a:solidFill>
              <a:cs typeface="Calibri" panose="020F0502020204030204"/>
              <a:hlinkClick r:id="" action="ppaction://noaction">
                <a:extLst>
                  <a:ext uri="{A12FA001-AC4F-418D-AE19-62706E023703}">
                    <ahyp:hlinkClr xmlns:ahyp="http://schemas.microsoft.com/office/drawing/2018/hyperlinkcolor" val="tx"/>
                  </a:ext>
                </a:extLst>
              </a:hlinkClick>
            </a:endParaRPr>
          </a:p>
        </p:txBody>
      </p:sp>
      <p:sp>
        <p:nvSpPr>
          <p:cNvPr id="57" name="Rectangle 56">
            <a:extLst>
              <a:ext uri="{FF2B5EF4-FFF2-40B4-BE49-F238E27FC236}">
                <a16:creationId xmlns:a16="http://schemas.microsoft.com/office/drawing/2014/main" id="{AC2D8545-D6E5-79E9-228D-AB5AB9D5222F}"/>
              </a:ext>
            </a:extLst>
          </p:cNvPr>
          <p:cNvSpPr/>
          <p:nvPr/>
        </p:nvSpPr>
        <p:spPr>
          <a:xfrm>
            <a:off x="7120368" y="2090981"/>
            <a:ext cx="4507362" cy="2169602"/>
          </a:xfrm>
          <a:prstGeom prst="rect">
            <a:avLst/>
          </a:prstGeom>
          <a:solidFill>
            <a:srgbClr val="FF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p>
          <a:p>
            <a:pPr marL="171450" marR="0" lvl="0" indent="-171450" algn="l" defTabSz="914400" rtl="0" eaLnBrk="1" fontAlgn="auto" latinLnBrk="0" hangingPunct="1">
              <a:lnSpc>
                <a:spcPct val="100000"/>
              </a:lnSpc>
              <a:spcBef>
                <a:spcPts val="800"/>
              </a:spcBef>
              <a:spcAft>
                <a:spcPts val="0"/>
              </a:spcAft>
              <a:buClrTx/>
              <a:buSzTx/>
              <a:buFont typeface="Arial,Sans-Serif"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a:cs typeface="Calibri"/>
              </a:rPr>
              <a:t>Helse Fonna hadde en stor Kick-</a:t>
            </a:r>
            <a:r>
              <a:rPr kumimoji="0" lang="nb-NO" sz="1000" b="0" i="0" u="none" strike="noStrike" kern="1200" cap="none" spc="0" normalizeH="0" baseline="0" noProof="0" dirty="0" err="1">
                <a:ln>
                  <a:noFill/>
                </a:ln>
                <a:solidFill>
                  <a:prstClr val="black"/>
                </a:solidFill>
                <a:effectLst/>
                <a:uLnTx/>
                <a:uFillTx/>
                <a:latin typeface="Calibri"/>
                <a:ea typeface="Calibri"/>
                <a:cs typeface="Calibri"/>
              </a:rPr>
              <a:t>off</a:t>
            </a:r>
            <a:r>
              <a:rPr kumimoji="0" lang="nb-NO" sz="1000" b="0" i="0" u="none" strike="noStrike" kern="1200" cap="none" spc="0" normalizeH="0" baseline="0" noProof="0" dirty="0">
                <a:ln>
                  <a:noFill/>
                </a:ln>
                <a:solidFill>
                  <a:prstClr val="black"/>
                </a:solidFill>
                <a:effectLst/>
                <a:uLnTx/>
                <a:uFillTx/>
                <a:latin typeface="Calibri"/>
                <a:ea typeface="Calibri"/>
                <a:cs typeface="Calibri"/>
              </a:rPr>
              <a:t> samling der alle kommuner var </a:t>
            </a:r>
            <a:br>
              <a:rPr kumimoji="0" lang="nb-NO" sz="1000" b="0" i="0" u="none" strike="noStrike" kern="1200" cap="none" spc="0" normalizeH="0" baseline="0" noProof="0" dirty="0">
                <a:ln>
                  <a:noFill/>
                </a:ln>
                <a:solidFill>
                  <a:prstClr val="black"/>
                </a:solidFill>
                <a:effectLst/>
                <a:uLnTx/>
                <a:uFillTx/>
                <a:latin typeface="Calibri"/>
                <a:ea typeface="Calibri"/>
                <a:cs typeface="Calibri"/>
              </a:rPr>
            </a:br>
            <a:r>
              <a:rPr kumimoji="0" lang="nb-NO" sz="1000" b="0" i="0" u="none" strike="noStrike" kern="1200" cap="none" spc="0" normalizeH="0" baseline="0" noProof="0" dirty="0">
                <a:ln>
                  <a:noFill/>
                </a:ln>
                <a:solidFill>
                  <a:prstClr val="black"/>
                </a:solidFill>
                <a:effectLst/>
                <a:uLnTx/>
                <a:uFillTx/>
                <a:latin typeface="Calibri"/>
                <a:ea typeface="Calibri"/>
                <a:cs typeface="Calibri"/>
              </a:rPr>
              <a:t>invitert og lokale samlinger i hver kommune med sentrale ledere for </a:t>
            </a:r>
            <a:br>
              <a:rPr kumimoji="0" lang="nb-NO" sz="1000" b="0" i="0" u="none" strike="noStrike" kern="1200" cap="none" spc="0" normalizeH="0" baseline="0" noProof="0" dirty="0">
                <a:ln>
                  <a:noFill/>
                </a:ln>
                <a:solidFill>
                  <a:prstClr val="black"/>
                </a:solidFill>
                <a:effectLst/>
                <a:uLnTx/>
                <a:uFillTx/>
                <a:latin typeface="Calibri"/>
                <a:ea typeface="Calibri"/>
                <a:cs typeface="Calibri"/>
              </a:rPr>
            </a:br>
            <a:r>
              <a:rPr kumimoji="0" lang="nb-NO" sz="1000" b="0" i="0" u="none" strike="noStrike" kern="1200" cap="none" spc="0" normalizeH="0" baseline="0" noProof="0" dirty="0">
                <a:ln>
                  <a:noFill/>
                </a:ln>
                <a:solidFill>
                  <a:prstClr val="black"/>
                </a:solidFill>
                <a:effectLst/>
                <a:uLnTx/>
                <a:uFillTx/>
                <a:latin typeface="Calibri"/>
                <a:ea typeface="Calibri"/>
                <a:cs typeface="Calibri"/>
              </a:rPr>
              <a:t>tjenestene. </a:t>
            </a:r>
          </a:p>
          <a:p>
            <a:pPr marL="171450" marR="0" lvl="0" indent="-171450" algn="l" defTabSz="914400" rtl="0" eaLnBrk="1" fontAlgn="auto" latinLnBrk="0" hangingPunct="1">
              <a:lnSpc>
                <a:spcPct val="100000"/>
              </a:lnSpc>
              <a:spcBef>
                <a:spcPct val="20000"/>
              </a:spcBef>
              <a:spcAft>
                <a:spcPts val="0"/>
              </a:spcAft>
              <a:buClrTx/>
              <a:buSzTx/>
              <a:buFont typeface="Arial,Sans-Serif"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a:cs typeface="Calibri"/>
              </a:rPr>
              <a:t>Helse Stavanger utviklet </a:t>
            </a:r>
            <a:r>
              <a:rPr kumimoji="0" lang="nb-NO" sz="1000" b="0" i="0" u="none" strike="noStrike" kern="1200" cap="none" spc="0" normalizeH="0" baseline="0" noProof="0" dirty="0" err="1">
                <a:ln>
                  <a:noFill/>
                </a:ln>
                <a:solidFill>
                  <a:prstClr val="black"/>
                </a:solidFill>
                <a:effectLst/>
                <a:uLnTx/>
                <a:uFillTx/>
                <a:latin typeface="Calibri"/>
                <a:ea typeface="Calibri"/>
                <a:cs typeface="Calibri"/>
              </a:rPr>
              <a:t>Sammenkart</a:t>
            </a:r>
            <a:r>
              <a:rPr kumimoji="0" lang="nb-NO" sz="1000" b="0" i="0" u="none" strike="noStrike" kern="1200" cap="none" spc="0" normalizeH="0" baseline="0" noProof="0" dirty="0">
                <a:ln>
                  <a:noFill/>
                </a:ln>
                <a:solidFill>
                  <a:prstClr val="black"/>
                </a:solidFill>
                <a:effectLst/>
                <a:uLnTx/>
                <a:uFillTx/>
                <a:latin typeface="Calibri"/>
                <a:ea typeface="Calibri"/>
                <a:cs typeface="Calibri"/>
              </a:rPr>
              <a:t> for hver kommune og arrangert lokale implementeringssamlinger med fokus på tverrfaglige drøftinger.</a:t>
            </a:r>
          </a:p>
          <a:p>
            <a:pPr marL="171450" marR="0" lvl="0" indent="-171450" algn="l" defTabSz="914400" rtl="0" eaLnBrk="1" fontAlgn="auto" latinLnBrk="0" hangingPunct="1">
              <a:lnSpc>
                <a:spcPct val="100000"/>
              </a:lnSpc>
              <a:spcBef>
                <a:spcPct val="20000"/>
              </a:spcBef>
              <a:spcAft>
                <a:spcPts val="0"/>
              </a:spcAft>
              <a:buClrTx/>
              <a:buSzTx/>
              <a:buFont typeface="Arial,Sans-Serif"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a:cs typeface="Calibri"/>
              </a:rPr>
              <a:t>Bergen kommune prosjektet gjennomførte implementeringsdag for hvert byområde med representanter fra de ulike tjenestene. Her ble problemstillinger fra samhandlingsdagene tatt opp og løsninger diskutert. Mål for dagen var å bli bedre kjent med samhandlingsforløpene og legge en plan for hvordan de skulle gjøres kjent og tatt i bruk av alle ansatte.</a:t>
            </a:r>
          </a:p>
        </p:txBody>
      </p:sp>
      <p:sp>
        <p:nvSpPr>
          <p:cNvPr id="16" name="Oval 15">
            <a:hlinkClick r:id="" action="ppaction://noaction"/>
            <a:extLst>
              <a:ext uri="{FF2B5EF4-FFF2-40B4-BE49-F238E27FC236}">
                <a16:creationId xmlns:a16="http://schemas.microsoft.com/office/drawing/2014/main" id="{468CC4F8-0EF0-52F8-F9A6-F79D26D4EBBF}"/>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17" name="Oval 16">
            <a:hlinkClick r:id="" action="ppaction://noaction"/>
            <a:extLst>
              <a:ext uri="{FF2B5EF4-FFF2-40B4-BE49-F238E27FC236}">
                <a16:creationId xmlns:a16="http://schemas.microsoft.com/office/drawing/2014/main" id="{1F8B4F53-A9A4-2275-BD68-DA3DBC767258}"/>
              </a:ext>
            </a:extLst>
          </p:cNvPr>
          <p:cNvSpPr/>
          <p:nvPr/>
        </p:nvSpPr>
        <p:spPr>
          <a:xfrm>
            <a:off x="243414" y="237776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8" name="Oval 17">
            <a:hlinkClick r:id="" action="ppaction://noaction"/>
            <a:extLst>
              <a:ext uri="{FF2B5EF4-FFF2-40B4-BE49-F238E27FC236}">
                <a16:creationId xmlns:a16="http://schemas.microsoft.com/office/drawing/2014/main" id="{69857783-F012-5E61-1AFC-87998606C5A9}"/>
              </a:ext>
            </a:extLst>
          </p:cNvPr>
          <p:cNvSpPr/>
          <p:nvPr/>
        </p:nvSpPr>
        <p:spPr>
          <a:xfrm>
            <a:off x="243413" y="5384354"/>
            <a:ext cx="1123343" cy="1039833"/>
          </a:xfrm>
          <a:prstGeom prst="ellipse">
            <a:avLst/>
          </a:prstGeom>
          <a:solidFill>
            <a:srgbClr val="FFE79A"/>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Ta i bruk samhandlings-forløpene</a:t>
            </a:r>
          </a:p>
        </p:txBody>
      </p:sp>
      <p:sp>
        <p:nvSpPr>
          <p:cNvPr id="19" name="Oval 18">
            <a:hlinkClick r:id="" action="ppaction://noaction"/>
            <a:extLst>
              <a:ext uri="{FF2B5EF4-FFF2-40B4-BE49-F238E27FC236}">
                <a16:creationId xmlns:a16="http://schemas.microsoft.com/office/drawing/2014/main" id="{FB550E8E-FA46-0EF1-3598-679E5CEB22F7}"/>
              </a:ext>
            </a:extLst>
          </p:cNvPr>
          <p:cNvSpPr/>
          <p:nvPr/>
        </p:nvSpPr>
        <p:spPr>
          <a:xfrm>
            <a:off x="243413" y="388105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cxnSp>
        <p:nvCxnSpPr>
          <p:cNvPr id="2" name="Straight Connector 1">
            <a:extLst>
              <a:ext uri="{FF2B5EF4-FFF2-40B4-BE49-F238E27FC236}">
                <a16:creationId xmlns:a16="http://schemas.microsoft.com/office/drawing/2014/main" id="{22FFAF2C-A0CA-FA80-9D09-6E8DEE40365B}"/>
              </a:ext>
            </a:extLst>
          </p:cNvPr>
          <p:cNvCxnSpPr>
            <a:cxnSpLocks/>
            <a:endCxn id="6" idx="1"/>
          </p:cNvCxnSpPr>
          <p:nvPr/>
        </p:nvCxnSpPr>
        <p:spPr>
          <a:xfrm>
            <a:off x="1720506" y="404924"/>
            <a:ext cx="6165245" cy="7855"/>
          </a:xfrm>
          <a:prstGeom prst="line">
            <a:avLst/>
          </a:prstGeom>
          <a:ln/>
        </p:spPr>
        <p:style>
          <a:lnRef idx="1">
            <a:schemeClr val="dk1"/>
          </a:lnRef>
          <a:fillRef idx="0">
            <a:schemeClr val="dk1"/>
          </a:fillRef>
          <a:effectRef idx="0">
            <a:schemeClr val="dk1"/>
          </a:effectRef>
          <a:fontRef idx="minor">
            <a:schemeClr val="tx1"/>
          </a:fontRef>
        </p:style>
      </p:cxnSp>
      <p:sp>
        <p:nvSpPr>
          <p:cNvPr id="3" name="Rectangle: Rounded Corners 23">
            <a:hlinkClick r:id="" action="ppaction://noaction"/>
            <a:extLst>
              <a:ext uri="{FF2B5EF4-FFF2-40B4-BE49-F238E27FC236}">
                <a16:creationId xmlns:a16="http://schemas.microsoft.com/office/drawing/2014/main" id="{4B23811D-492B-52A3-EB22-FF77ED064E55}"/>
              </a:ext>
            </a:extLst>
          </p:cNvPr>
          <p:cNvSpPr/>
          <p:nvPr/>
        </p:nvSpPr>
        <p:spPr>
          <a:xfrm>
            <a:off x="1673372" y="213944"/>
            <a:ext cx="1682183" cy="397672"/>
          </a:xfrm>
          <a:prstGeom prst="roundRect">
            <a:avLst/>
          </a:prstGeom>
          <a:solidFill>
            <a:srgbClr val="FFE79A"/>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Ta i bruk </a:t>
            </a:r>
            <a:br>
              <a:rPr lang="nb-NO" sz="900" dirty="0">
                <a:solidFill>
                  <a:schemeClr val="tx1"/>
                </a:solidFill>
              </a:rPr>
            </a:br>
            <a:r>
              <a:rPr lang="nb-NO" sz="900" dirty="0">
                <a:solidFill>
                  <a:schemeClr val="tx1"/>
                </a:solidFill>
              </a:rPr>
              <a:t>samhandlingsforløpene</a:t>
            </a:r>
          </a:p>
        </p:txBody>
      </p:sp>
      <p:sp>
        <p:nvSpPr>
          <p:cNvPr id="4" name="Rectangle: Rounded Corners 23">
            <a:hlinkClick r:id="" action="ppaction://noaction"/>
            <a:extLst>
              <a:ext uri="{FF2B5EF4-FFF2-40B4-BE49-F238E27FC236}">
                <a16:creationId xmlns:a16="http://schemas.microsoft.com/office/drawing/2014/main" id="{419D71C0-816B-7219-65A4-807D675B2137}"/>
              </a:ext>
            </a:extLst>
          </p:cNvPr>
          <p:cNvSpPr/>
          <p:nvPr/>
        </p:nvSpPr>
        <p:spPr>
          <a:xfrm>
            <a:off x="3744165" y="232283"/>
            <a:ext cx="1682183" cy="397672"/>
          </a:xfrm>
          <a:prstGeom prst="roundRect">
            <a:avLst/>
          </a:prstGeom>
          <a:solidFill>
            <a:srgbClr val="FFE7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Lage kart </a:t>
            </a:r>
            <a:endParaRPr lang="nb-NO">
              <a:solidFill>
                <a:schemeClr val="tx1"/>
              </a:solidFill>
            </a:endParaRPr>
          </a:p>
          <a:p>
            <a:pPr algn="ctr" defTabSz="995478"/>
            <a:r>
              <a:rPr lang="nb-NO" sz="900">
                <a:solidFill>
                  <a:schemeClr val="tx1"/>
                </a:solidFill>
              </a:rPr>
              <a:t>over tjenestene</a:t>
            </a:r>
            <a:endParaRPr lang="nb-NO">
              <a:solidFill>
                <a:schemeClr val="tx1"/>
              </a:solidFill>
              <a:cs typeface="Calibri"/>
            </a:endParaRPr>
          </a:p>
        </p:txBody>
      </p:sp>
      <p:sp>
        <p:nvSpPr>
          <p:cNvPr id="5" name="Rectangle: Rounded Corners 23">
            <a:hlinkClick r:id="" action="ppaction://noaction"/>
            <a:extLst>
              <a:ext uri="{FF2B5EF4-FFF2-40B4-BE49-F238E27FC236}">
                <a16:creationId xmlns:a16="http://schemas.microsoft.com/office/drawing/2014/main" id="{39BC9DB6-AA32-4B74-2708-BBEC075D6A86}"/>
              </a:ext>
            </a:extLst>
          </p:cNvPr>
          <p:cNvSpPr/>
          <p:nvPr/>
        </p:nvSpPr>
        <p:spPr>
          <a:xfrm>
            <a:off x="5814958" y="232283"/>
            <a:ext cx="1682183" cy="397672"/>
          </a:xfrm>
          <a:prstGeom prst="roundRect">
            <a:avLst/>
          </a:prstGeom>
          <a:solidFill>
            <a:srgbClr val="FFE79A"/>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Gjøre tjenestene mer sammenhengende</a:t>
            </a:r>
          </a:p>
        </p:txBody>
      </p:sp>
      <p:sp>
        <p:nvSpPr>
          <p:cNvPr id="6" name="Rectangle: Rounded Corners 23">
            <a:hlinkClick r:id="" action="ppaction://noaction"/>
            <a:extLst>
              <a:ext uri="{FF2B5EF4-FFF2-40B4-BE49-F238E27FC236}">
                <a16:creationId xmlns:a16="http://schemas.microsoft.com/office/drawing/2014/main" id="{ABB26FEC-8F81-1174-EE36-1115807A638C}"/>
              </a:ext>
            </a:extLst>
          </p:cNvPr>
          <p:cNvSpPr/>
          <p:nvPr/>
        </p:nvSpPr>
        <p:spPr>
          <a:xfrm>
            <a:off x="7885751" y="213943"/>
            <a:ext cx="1682183" cy="397672"/>
          </a:xfrm>
          <a:prstGeom prst="roundRect">
            <a:avLst/>
          </a:prstGeom>
          <a:solidFill>
            <a:srgbClr val="FFE79A"/>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Måle gevinster </a:t>
            </a:r>
          </a:p>
          <a:p>
            <a:pPr algn="ctr" defTabSz="995478"/>
            <a:r>
              <a:rPr lang="nb-NO" sz="900" dirty="0">
                <a:solidFill>
                  <a:schemeClr val="tx1"/>
                </a:solidFill>
              </a:rPr>
              <a:t>og evaluere resultater</a:t>
            </a:r>
          </a:p>
        </p:txBody>
      </p:sp>
      <p:sp>
        <p:nvSpPr>
          <p:cNvPr id="13" name="Rectangle 12">
            <a:extLst>
              <a:ext uri="{FF2B5EF4-FFF2-40B4-BE49-F238E27FC236}">
                <a16:creationId xmlns:a16="http://schemas.microsoft.com/office/drawing/2014/main" id="{345C10D4-E98C-DE40-E962-129850468D6A}"/>
              </a:ext>
            </a:extLst>
          </p:cNvPr>
          <p:cNvSpPr/>
          <p:nvPr/>
        </p:nvSpPr>
        <p:spPr>
          <a:xfrm>
            <a:off x="1673372" y="2090982"/>
            <a:ext cx="4926123"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Calibri"/>
                <a:cs typeface="Arial"/>
              </a:rPr>
              <a:t>Implementeringstiltak</a:t>
            </a:r>
            <a:endPar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Calibri"/>
                <a:cs typeface="Calibri"/>
              </a:rPr>
              <a:t>I prosjektene under paraplyen Barn og unges helsetjeneste er det </a:t>
            </a:r>
            <a:br>
              <a:rPr kumimoji="0" lang="nb-NO" sz="1100" b="0" i="0" u="none" strike="noStrike" kern="1200" cap="none" spc="0" normalizeH="0" baseline="0" noProof="0" dirty="0">
                <a:ln>
                  <a:noFill/>
                </a:ln>
                <a:solidFill>
                  <a:prstClr val="black"/>
                </a:solidFill>
                <a:effectLst/>
                <a:uLnTx/>
                <a:uFillTx/>
                <a:latin typeface="Calibri"/>
                <a:ea typeface="Calibri"/>
                <a:cs typeface="Calibri"/>
              </a:rPr>
            </a:br>
            <a:r>
              <a:rPr kumimoji="0" lang="nb-NO" sz="1100" b="0" i="0" u="none" strike="noStrike" kern="1200" cap="none" spc="0" normalizeH="0" baseline="0" noProof="0" dirty="0">
                <a:ln>
                  <a:noFill/>
                </a:ln>
                <a:solidFill>
                  <a:prstClr val="black"/>
                </a:solidFill>
                <a:effectLst/>
                <a:uLnTx/>
                <a:uFillTx/>
                <a:latin typeface="Calibri"/>
                <a:ea typeface="Calibri"/>
                <a:cs typeface="Calibri"/>
              </a:rPr>
              <a:t>gjennomført ulike tiltak for å få samhandlingsforløpene kjent og tatt i bruk. </a:t>
            </a:r>
            <a:br>
              <a:rPr kumimoji="0" lang="nb-NO" sz="1100" b="0" i="0" u="none" strike="noStrike" kern="1200" cap="none" spc="0" normalizeH="0" baseline="0" noProof="0" dirty="0">
                <a:ln>
                  <a:noFill/>
                </a:ln>
                <a:solidFill>
                  <a:prstClr val="black"/>
                </a:solidFill>
                <a:effectLst/>
                <a:uLnTx/>
                <a:uFillTx/>
                <a:latin typeface="Calibri"/>
                <a:ea typeface="Calibri"/>
                <a:cs typeface="Calibri"/>
              </a:rPr>
            </a:br>
            <a:r>
              <a:rPr kumimoji="0" lang="nb-NO" sz="1100" b="0" i="0" u="none" strike="noStrike" kern="1200" cap="none" spc="0" normalizeH="0" baseline="0" noProof="0" dirty="0">
                <a:ln>
                  <a:noFill/>
                </a:ln>
                <a:solidFill>
                  <a:prstClr val="black"/>
                </a:solidFill>
                <a:effectLst/>
                <a:uLnTx/>
                <a:uFillTx/>
                <a:latin typeface="Calibri"/>
                <a:ea typeface="Calibri"/>
                <a:cs typeface="Calibri"/>
              </a:rPr>
              <a:t>Noen eksempler på tiltak er:</a:t>
            </a:r>
            <a:endParaRPr kumimoji="0" lang="nb-NO"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a:endParaRPr>
          </a:p>
          <a:p>
            <a:pPr marL="171450" marR="0" lvl="0" indent="-171450" algn="l" defTabSz="914400" rtl="0" eaLnBrk="1" fontAlgn="auto" latinLnBrk="0" hangingPunct="1">
              <a:lnSpc>
                <a:spcPct val="100000"/>
              </a:lnSpc>
              <a:spcBef>
                <a:spcPts val="80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Calibri"/>
                <a:cs typeface="Calibri"/>
              </a:rPr>
              <a:t>Felles implementeringssamlinger</a:t>
            </a:r>
            <a:r>
              <a:rPr kumimoji="0" lang="nb-NO" sz="1100" b="0" i="0" u="none" strike="noStrike" kern="1200" cap="none" spc="0" normalizeH="0" baseline="0" noProof="0" dirty="0">
                <a:ln>
                  <a:noFill/>
                </a:ln>
                <a:solidFill>
                  <a:prstClr val="black"/>
                </a:solidFill>
                <a:effectLst/>
                <a:uLnTx/>
                <a:uFillTx/>
                <a:latin typeface="Calibri"/>
                <a:ea typeface="Calibri"/>
                <a:cs typeface="Calibri"/>
              </a:rPr>
              <a:t> på tvers av kommuner og foretak. I Helse Fonna inviterte vi til en stor Kick-</a:t>
            </a:r>
            <a:r>
              <a:rPr kumimoji="0" lang="nb-NO" sz="1100" b="0" i="0" u="none" strike="noStrike" kern="1200" cap="none" spc="0" normalizeH="0" baseline="0" noProof="0" dirty="0" err="1">
                <a:ln>
                  <a:noFill/>
                </a:ln>
                <a:solidFill>
                  <a:prstClr val="black"/>
                </a:solidFill>
                <a:effectLst/>
                <a:uLnTx/>
                <a:uFillTx/>
                <a:latin typeface="Calibri"/>
                <a:ea typeface="Calibri"/>
                <a:cs typeface="Calibri"/>
              </a:rPr>
              <a:t>off</a:t>
            </a:r>
            <a:r>
              <a:rPr kumimoji="0" lang="nb-NO" sz="1100" b="0" i="0" u="none" strike="noStrike" kern="1200" cap="none" spc="0" normalizeH="0" baseline="0" noProof="0" dirty="0">
                <a:ln>
                  <a:noFill/>
                </a:ln>
                <a:solidFill>
                  <a:prstClr val="black"/>
                </a:solidFill>
                <a:effectLst/>
                <a:uLnTx/>
                <a:uFillTx/>
                <a:latin typeface="Calibri"/>
                <a:ea typeface="Calibri"/>
                <a:cs typeface="Calibri"/>
              </a:rPr>
              <a:t> samling der programmet var todelt. I første del informerte vi om prosjektet og samhandlingsforløpene. I andre del hadde vi parallellseminarer om hvert av forløpene. Her ble det gitt opplæring i tidlig oppdagelse og aktuelle tiltak ved ulike tilstandsbilder basert på innholdet i samhandlingsforløpene.  </a:t>
            </a:r>
            <a:endParaRPr kumimoji="0" lang="nb-NO"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a:endParaRPr>
          </a:p>
          <a:p>
            <a:pPr marL="171450" marR="0" lvl="0" indent="-171450" algn="l" defTabSz="914400" rtl="0" eaLnBrk="1" fontAlgn="auto" latinLnBrk="0" hangingPunct="1">
              <a:lnSpc>
                <a:spcPct val="100000"/>
              </a:lnSpc>
              <a:spcBef>
                <a:spcPts val="80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Calibri"/>
                <a:cs typeface="Calibri"/>
              </a:rPr>
              <a:t>Lokale implementeringssamlinger. </a:t>
            </a:r>
            <a:r>
              <a:rPr kumimoji="0" lang="nb-NO" sz="1100" b="0" i="0" u="none" strike="noStrike" kern="1200" cap="none" spc="0" normalizeH="0" baseline="0" noProof="0" dirty="0">
                <a:ln>
                  <a:noFill/>
                </a:ln>
                <a:solidFill>
                  <a:prstClr val="black"/>
                </a:solidFill>
                <a:effectLst/>
                <a:uLnTx/>
                <a:uFillTx/>
                <a:latin typeface="Calibri"/>
                <a:ea typeface="Calibri"/>
                <a:cs typeface="Calibri"/>
              </a:rPr>
              <a:t> De fleste prosjekter har hatt lokale samlinger i hver kommune og hver BUP. Her ble sentrale ledere for tjenestene og nøkkelpersoner i kommunen invitert. Programmet bestod i å informere om samhandlingsforløpene, drøfte tiltak for å få samhandlingsforløpene kjent ute i tjenestene, og tverrfaglige drøftinger om hvordan få til mer sammenhengende tjenester for barn og unge i praksis.</a:t>
            </a:r>
            <a:endParaRPr kumimoji="0" lang="nb-NO"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a:endParaRPr>
          </a:p>
          <a:p>
            <a:pPr marL="171450" marR="0" lvl="0" indent="-171450" algn="l" defTabSz="914400" rtl="0" eaLnBrk="1" fontAlgn="auto" latinLnBrk="0" hangingPunct="1">
              <a:lnSpc>
                <a:spcPct val="100000"/>
              </a:lnSpc>
              <a:spcBef>
                <a:spcPts val="800"/>
              </a:spcBef>
              <a:spcAft>
                <a:spcPts val="0"/>
              </a:spcAft>
              <a:buClrTx/>
              <a:buSzTx/>
              <a:buFont typeface="Arial"/>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Calibri"/>
                <a:cs typeface="Calibri"/>
              </a:rPr>
              <a:t>Kompetansehevingstiltak</a:t>
            </a:r>
            <a:r>
              <a:rPr kumimoji="0" lang="nb-NO" sz="1100" b="0" i="0" u="none" strike="noStrike" kern="1200" cap="none" spc="0" normalizeH="0" baseline="0" noProof="0" dirty="0">
                <a:ln>
                  <a:noFill/>
                </a:ln>
                <a:solidFill>
                  <a:prstClr val="black"/>
                </a:solidFill>
                <a:effectLst/>
                <a:uLnTx/>
                <a:uFillTx/>
                <a:latin typeface="Calibri"/>
                <a:ea typeface="Calibri"/>
                <a:cs typeface="Calibri"/>
              </a:rPr>
              <a:t> for fagfolk i tjenestene. I Helse Fonna ble det i prosjektperioden gjennomført en rekke kompetansehevingstiltak basert på kartlegging av hvor det manglet kompetanse. Eksempelvis ble det gjennomført opplæring for alle helsestasjoner i kartleggingsmetoder ved bekymring for spedbarns psykiske helse, og en fagdag om spiseforstyrrelser for alle kommuner. Tiltakene var basert på innholdet i samhandlingsforløpene.</a:t>
            </a:r>
            <a:endParaRPr kumimoji="0" lang="nb-NO"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a:endParaRPr>
          </a:p>
        </p:txBody>
      </p:sp>
      <p:sp>
        <p:nvSpPr>
          <p:cNvPr id="14" name="Oval 13">
            <a:extLst>
              <a:ext uri="{FF2B5EF4-FFF2-40B4-BE49-F238E27FC236}">
                <a16:creationId xmlns:a16="http://schemas.microsoft.com/office/drawing/2014/main" id="{7102C8ED-F8BA-BA32-9F12-C85711DD83DE}"/>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5" name="Graphic 14" descr="Clipboard Partially Checked with solid fill">
            <a:extLst>
              <a:ext uri="{FF2B5EF4-FFF2-40B4-BE49-F238E27FC236}">
                <a16:creationId xmlns:a16="http://schemas.microsoft.com/office/drawing/2014/main" id="{4EF048DA-C740-F59B-20E0-26ED1AB8F7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6220" y="2180623"/>
            <a:ext cx="432000" cy="432000"/>
          </a:xfrm>
          <a:prstGeom prst="rect">
            <a:avLst/>
          </a:prstGeom>
        </p:spPr>
      </p:pic>
      <p:sp>
        <p:nvSpPr>
          <p:cNvPr id="20" name="Oval 19">
            <a:extLst>
              <a:ext uri="{FF2B5EF4-FFF2-40B4-BE49-F238E27FC236}">
                <a16:creationId xmlns:a16="http://schemas.microsoft.com/office/drawing/2014/main" id="{35A0511A-BC5E-F140-CBE9-CF23E66595F9}"/>
              </a:ext>
            </a:extLst>
          </p:cNvPr>
          <p:cNvSpPr/>
          <p:nvPr/>
        </p:nvSpPr>
        <p:spPr>
          <a:xfrm>
            <a:off x="11280690" y="2090624"/>
            <a:ext cx="611698" cy="611999"/>
          </a:xfrm>
          <a:prstGeom prst="ellipse">
            <a:avLst/>
          </a:prstGeom>
          <a:solidFill>
            <a:srgbClr val="FFFCD4"/>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1" name="Graphic 20" descr="Lights On with solid fill">
            <a:extLst>
              <a:ext uri="{FF2B5EF4-FFF2-40B4-BE49-F238E27FC236}">
                <a16:creationId xmlns:a16="http://schemas.microsoft.com/office/drawing/2014/main" id="{2D078CED-0072-B17C-49CD-EA7EC9BAB9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70539" y="2180623"/>
            <a:ext cx="432000" cy="432000"/>
          </a:xfrm>
          <a:prstGeom prst="rect">
            <a:avLst/>
          </a:prstGeom>
        </p:spPr>
      </p:pic>
      <p:sp>
        <p:nvSpPr>
          <p:cNvPr id="22" name="Oval 21">
            <a:extLst>
              <a:ext uri="{FF2B5EF4-FFF2-40B4-BE49-F238E27FC236}">
                <a16:creationId xmlns:a16="http://schemas.microsoft.com/office/drawing/2014/main" id="{1BF5DDB3-63BE-18A9-F04E-D4F839916A05}"/>
              </a:ext>
            </a:extLst>
          </p:cNvPr>
          <p:cNvSpPr/>
          <p:nvPr/>
        </p:nvSpPr>
        <p:spPr>
          <a:xfrm>
            <a:off x="11280690" y="4424750"/>
            <a:ext cx="611698" cy="611999"/>
          </a:xfrm>
          <a:prstGeom prst="ellipse">
            <a:avLst/>
          </a:prstGeom>
          <a:solidFill>
            <a:srgbClr val="FFE99C"/>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3" name="Graphic 22" descr="Wrench with solid fill">
            <a:extLst>
              <a:ext uri="{FF2B5EF4-FFF2-40B4-BE49-F238E27FC236}">
                <a16:creationId xmlns:a16="http://schemas.microsoft.com/office/drawing/2014/main" id="{114B92EB-B0F8-2528-648C-8FC2A6D4CF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031765">
            <a:off x="11424539" y="4568749"/>
            <a:ext cx="324000" cy="324000"/>
          </a:xfrm>
          <a:prstGeom prst="rect">
            <a:avLst/>
          </a:prstGeom>
        </p:spPr>
      </p:pic>
    </p:spTree>
    <p:extLst>
      <p:ext uri="{BB962C8B-B14F-4D97-AF65-F5344CB8AC3E}">
        <p14:creationId xmlns:p14="http://schemas.microsoft.com/office/powerpoint/2010/main" val="1839164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A88FB2-03D3-A5ED-E5CB-DFBAF1BAED66}"/>
              </a:ext>
            </a:extLst>
          </p:cNvPr>
          <p:cNvSpPr/>
          <p:nvPr/>
        </p:nvSpPr>
        <p:spPr>
          <a:xfrm>
            <a:off x="1673372" y="2090982"/>
            <a:ext cx="4926123"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err="1">
                <a:ln>
                  <a:noFill/>
                </a:ln>
                <a:solidFill>
                  <a:prstClr val="black"/>
                </a:solidFill>
                <a:effectLst/>
                <a:uLnTx/>
                <a:uFillTx/>
                <a:latin typeface="Calibri" panose="020F0502020204030204"/>
                <a:ea typeface="+mn-ea"/>
                <a:cs typeface="Arial"/>
              </a:rPr>
              <a:t>Sammenkartet</a:t>
            </a:r>
            <a:endPar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Verktøyet Sammen ble laget av Helse Stavanger for å implementere samhandlingsforløpene i Barn og unges helsetjeneste. Kartet er utviklet både for enkeltkommuner og for hele regioner. Kartet gir en visuell oversikt over tjenestetilbudet og de syv samhandlingsforløpene.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srgbClr val="373737"/>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Sammen er også en øvingsplattform med oppgaver med kasus som er knyttet til tjenestenes ulike roller og ansvarsområder, </a:t>
            </a:r>
            <a:b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b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og oppgaver knyttet til samhandlingsforløpene.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srgbClr val="373737"/>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srgbClr val="373737"/>
              </a:solidFill>
              <a:effectLst/>
              <a:uLnTx/>
              <a:uFillTx/>
              <a:latin typeface="Calibri" panose="020F0502020204030204"/>
              <a:ea typeface="Calibri"/>
              <a:cs typeface="Calibri"/>
            </a:endParaRPr>
          </a:p>
        </p:txBody>
      </p:sp>
      <p:sp>
        <p:nvSpPr>
          <p:cNvPr id="54" name="TextBox 53">
            <a:extLst>
              <a:ext uri="{FF2B5EF4-FFF2-40B4-BE49-F238E27FC236}">
                <a16:creationId xmlns:a16="http://schemas.microsoft.com/office/drawing/2014/main" id="{DC8DB191-9D5C-94F9-5E4A-ED2B2F436DDE}"/>
              </a:ext>
            </a:extLst>
          </p:cNvPr>
          <p:cNvSpPr txBox="1"/>
          <p:nvPr/>
        </p:nvSpPr>
        <p:spPr>
          <a:xfrm>
            <a:off x="1673372" y="1236191"/>
            <a:ext cx="10009346" cy="1077218"/>
          </a:xfrm>
          <a:prstGeom prst="rect">
            <a:avLst/>
          </a:prstGeom>
          <a:noFill/>
        </p:spPr>
        <p:txBody>
          <a:bodyPr wrap="square" lIns="91440" tIns="45720" rIns="91440" bIns="45720" rtlCol="0" anchor="t">
            <a:spAutoFit/>
          </a:bodyPr>
          <a:lstStyle/>
          <a:p>
            <a:r>
              <a:rPr lang="nb-NO" sz="1600">
                <a:solidFill>
                  <a:srgbClr val="373737"/>
                </a:solidFill>
                <a:ea typeface="Calibri"/>
                <a:cs typeface="Calibri"/>
              </a:rPr>
              <a:t>Som en del av Barn og unges helsetjeneste har </a:t>
            </a:r>
            <a:r>
              <a:rPr lang="nb-NO" sz="1600">
                <a:solidFill>
                  <a:srgbClr val="000000"/>
                </a:solidFill>
                <a:ea typeface="Calibri"/>
                <a:cs typeface="Calibri"/>
              </a:rPr>
              <a:t>Helse</a:t>
            </a:r>
            <a:r>
              <a:rPr lang="nb-NO" sz="1600">
                <a:ea typeface="Calibri"/>
                <a:cs typeface="Calibri"/>
              </a:rPr>
              <a:t> Stavanger utviklet verktøyet «Sammen» som kan brukes for å lage en oversikt over tjenestetilbudet lokalt og som et samtaleverktøy på samhandlingsdager og implementeringssamlinger. </a:t>
            </a:r>
          </a:p>
          <a:p>
            <a:endParaRPr lang="nb-NO" sz="1600">
              <a:effectLst/>
              <a:ea typeface="Times New Roman" panose="02020603050405020304" pitchFamily="18" charset="0"/>
              <a:cs typeface="Times New Roman" panose="02020603050405020304" pitchFamily="18" charset="0"/>
            </a:endParaRPr>
          </a:p>
          <a:p>
            <a:endParaRPr lang="nb-NO" sz="1600">
              <a:ea typeface="Calibri"/>
              <a:cs typeface="Arial" panose="020B0604020202020204" pitchFamily="34" charset="0"/>
            </a:endParaRP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a:cs typeface="Calibri"/>
              </a:rPr>
              <a:t>Lage kart over tjenestene</a:t>
            </a:r>
            <a:endParaRPr lang="nb-NO" b="1"/>
          </a:p>
        </p:txBody>
      </p:sp>
      <p:sp>
        <p:nvSpPr>
          <p:cNvPr id="4" name="Oval 3">
            <a:hlinkClick r:id="" action="ppaction://noaction"/>
            <a:extLst>
              <a:ext uri="{FF2B5EF4-FFF2-40B4-BE49-F238E27FC236}">
                <a16:creationId xmlns:a16="http://schemas.microsoft.com/office/drawing/2014/main" id="{C92E25B7-19A2-C745-1B0B-EE1E97D20008}"/>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5" name="Oval 4">
            <a:hlinkClick r:id="" action="ppaction://noaction"/>
            <a:extLst>
              <a:ext uri="{FF2B5EF4-FFF2-40B4-BE49-F238E27FC236}">
                <a16:creationId xmlns:a16="http://schemas.microsoft.com/office/drawing/2014/main" id="{07FE240D-E21B-CA13-B812-25F6944F7629}"/>
              </a:ext>
            </a:extLst>
          </p:cNvPr>
          <p:cNvSpPr/>
          <p:nvPr/>
        </p:nvSpPr>
        <p:spPr>
          <a:xfrm>
            <a:off x="243414" y="237776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6" name="Oval 15">
            <a:hlinkClick r:id="" action="ppaction://noaction"/>
            <a:extLst>
              <a:ext uri="{FF2B5EF4-FFF2-40B4-BE49-F238E27FC236}">
                <a16:creationId xmlns:a16="http://schemas.microsoft.com/office/drawing/2014/main" id="{BA90E9D6-4678-4004-6069-97460F1DDED1}"/>
              </a:ext>
            </a:extLst>
          </p:cNvPr>
          <p:cNvSpPr/>
          <p:nvPr/>
        </p:nvSpPr>
        <p:spPr>
          <a:xfrm>
            <a:off x="243413" y="5384354"/>
            <a:ext cx="1123343" cy="1039833"/>
          </a:xfrm>
          <a:prstGeom prst="ellipse">
            <a:avLst/>
          </a:prstGeom>
          <a:solidFill>
            <a:srgbClr val="FFE79A"/>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Ta i bruk samhandlings-forløpene</a:t>
            </a:r>
          </a:p>
        </p:txBody>
      </p:sp>
      <p:sp>
        <p:nvSpPr>
          <p:cNvPr id="17" name="Oval 16">
            <a:hlinkClick r:id="" action="ppaction://noaction"/>
            <a:extLst>
              <a:ext uri="{FF2B5EF4-FFF2-40B4-BE49-F238E27FC236}">
                <a16:creationId xmlns:a16="http://schemas.microsoft.com/office/drawing/2014/main" id="{0B78386D-1D18-12E7-3B71-7ED95D125A4B}"/>
              </a:ext>
            </a:extLst>
          </p:cNvPr>
          <p:cNvSpPr/>
          <p:nvPr/>
        </p:nvSpPr>
        <p:spPr>
          <a:xfrm>
            <a:off x="243413" y="388105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pic>
        <p:nvPicPr>
          <p:cNvPr id="2" name="Bilde 2">
            <a:extLst>
              <a:ext uri="{FF2B5EF4-FFF2-40B4-BE49-F238E27FC236}">
                <a16:creationId xmlns:a16="http://schemas.microsoft.com/office/drawing/2014/main" id="{A34FCD80-CE54-FA16-66D7-E4A6F4710E61}"/>
              </a:ext>
            </a:extLst>
          </p:cNvPr>
          <p:cNvPicPr>
            <a:picLocks noChangeAspect="1"/>
          </p:cNvPicPr>
          <p:nvPr/>
        </p:nvPicPr>
        <p:blipFill>
          <a:blip r:embed="rId3"/>
          <a:stretch>
            <a:fillRect/>
          </a:stretch>
        </p:blipFill>
        <p:spPr>
          <a:xfrm>
            <a:off x="4594727" y="3772372"/>
            <a:ext cx="2004768" cy="2776446"/>
          </a:xfrm>
          <a:prstGeom prst="rect">
            <a:avLst/>
          </a:prstGeom>
        </p:spPr>
      </p:pic>
      <p:cxnSp>
        <p:nvCxnSpPr>
          <p:cNvPr id="7" name="Straight Connector 6">
            <a:extLst>
              <a:ext uri="{FF2B5EF4-FFF2-40B4-BE49-F238E27FC236}">
                <a16:creationId xmlns:a16="http://schemas.microsoft.com/office/drawing/2014/main" id="{D1EF4064-BAAC-6656-713D-CE5C71FB71FF}"/>
              </a:ext>
            </a:extLst>
          </p:cNvPr>
          <p:cNvCxnSpPr>
            <a:cxnSpLocks/>
          </p:cNvCxnSpPr>
          <p:nvPr/>
        </p:nvCxnSpPr>
        <p:spPr>
          <a:xfrm>
            <a:off x="1720506" y="404924"/>
            <a:ext cx="6362338" cy="0"/>
          </a:xfrm>
          <a:prstGeom prst="line">
            <a:avLst/>
          </a:prstGeom>
          <a:ln/>
        </p:spPr>
        <p:style>
          <a:lnRef idx="1">
            <a:schemeClr val="dk1"/>
          </a:lnRef>
          <a:fillRef idx="0">
            <a:schemeClr val="dk1"/>
          </a:fillRef>
          <a:effectRef idx="0">
            <a:schemeClr val="dk1"/>
          </a:effectRef>
          <a:fontRef idx="minor">
            <a:schemeClr val="tx1"/>
          </a:fontRef>
        </p:style>
      </p:cxnSp>
      <p:sp>
        <p:nvSpPr>
          <p:cNvPr id="9" name="Rectangle: Rounded Corners 23">
            <a:hlinkClick r:id="" action="ppaction://noaction"/>
            <a:extLst>
              <a:ext uri="{FF2B5EF4-FFF2-40B4-BE49-F238E27FC236}">
                <a16:creationId xmlns:a16="http://schemas.microsoft.com/office/drawing/2014/main" id="{696965A3-BF89-19D8-C7E7-2C20BF299816}"/>
              </a:ext>
            </a:extLst>
          </p:cNvPr>
          <p:cNvSpPr/>
          <p:nvPr/>
        </p:nvSpPr>
        <p:spPr>
          <a:xfrm>
            <a:off x="1673372" y="213944"/>
            <a:ext cx="1682183" cy="397672"/>
          </a:xfrm>
          <a:prstGeom prst="roundRect">
            <a:avLst/>
          </a:prstGeom>
          <a:solidFill>
            <a:srgbClr val="FFE79A"/>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Ta i bruk </a:t>
            </a:r>
            <a:br>
              <a:rPr lang="nb-NO" sz="900" dirty="0">
                <a:solidFill>
                  <a:schemeClr val="tx1"/>
                </a:solidFill>
              </a:rPr>
            </a:br>
            <a:r>
              <a:rPr lang="nb-NO" sz="900" dirty="0">
                <a:solidFill>
                  <a:schemeClr val="tx1"/>
                </a:solidFill>
              </a:rPr>
              <a:t>samhandlingsforløpene</a:t>
            </a:r>
          </a:p>
        </p:txBody>
      </p:sp>
      <p:sp>
        <p:nvSpPr>
          <p:cNvPr id="13" name="Rectangle: Rounded Corners 23">
            <a:hlinkClick r:id="" action="ppaction://noaction"/>
            <a:extLst>
              <a:ext uri="{FF2B5EF4-FFF2-40B4-BE49-F238E27FC236}">
                <a16:creationId xmlns:a16="http://schemas.microsoft.com/office/drawing/2014/main" id="{EF9BD23A-3BCE-7713-5466-D27AF753B8E7}"/>
              </a:ext>
            </a:extLst>
          </p:cNvPr>
          <p:cNvSpPr/>
          <p:nvPr/>
        </p:nvSpPr>
        <p:spPr>
          <a:xfrm>
            <a:off x="3744165" y="232283"/>
            <a:ext cx="1682183" cy="397672"/>
          </a:xfrm>
          <a:prstGeom prst="roundRect">
            <a:avLst/>
          </a:prstGeom>
          <a:solidFill>
            <a:srgbClr val="FFE79A"/>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Lage kart </a:t>
            </a:r>
            <a:endParaRPr lang="nb-NO">
              <a:solidFill>
                <a:schemeClr val="tx1"/>
              </a:solidFill>
            </a:endParaRPr>
          </a:p>
          <a:p>
            <a:pPr algn="ctr" defTabSz="995478"/>
            <a:r>
              <a:rPr lang="nb-NO" sz="900">
                <a:solidFill>
                  <a:schemeClr val="tx1"/>
                </a:solidFill>
              </a:rPr>
              <a:t>over tjenestene</a:t>
            </a:r>
            <a:endParaRPr lang="nb-NO">
              <a:solidFill>
                <a:schemeClr val="tx1"/>
              </a:solidFill>
            </a:endParaRPr>
          </a:p>
        </p:txBody>
      </p:sp>
      <p:sp>
        <p:nvSpPr>
          <p:cNvPr id="14" name="Rectangle: Rounded Corners 23">
            <a:hlinkClick r:id="" action="ppaction://noaction"/>
            <a:extLst>
              <a:ext uri="{FF2B5EF4-FFF2-40B4-BE49-F238E27FC236}">
                <a16:creationId xmlns:a16="http://schemas.microsoft.com/office/drawing/2014/main" id="{44E1A19C-668A-71CA-62E3-F4AF3343E5B8}"/>
              </a:ext>
            </a:extLst>
          </p:cNvPr>
          <p:cNvSpPr/>
          <p:nvPr/>
        </p:nvSpPr>
        <p:spPr>
          <a:xfrm>
            <a:off x="5814958" y="232283"/>
            <a:ext cx="1682183" cy="397672"/>
          </a:xfrm>
          <a:prstGeom prst="roundRect">
            <a:avLst/>
          </a:prstGeom>
          <a:solidFill>
            <a:srgbClr val="FFE79A"/>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Tiltak for å gjøre tjenestene mer sammenhengende</a:t>
            </a:r>
            <a:endParaRPr lang="nb-NO">
              <a:solidFill>
                <a:schemeClr val="tx1"/>
              </a:solidFill>
            </a:endParaRPr>
          </a:p>
        </p:txBody>
      </p:sp>
      <p:sp>
        <p:nvSpPr>
          <p:cNvPr id="15" name="TextBox 14">
            <a:extLst>
              <a:ext uri="{FF2B5EF4-FFF2-40B4-BE49-F238E27FC236}">
                <a16:creationId xmlns:a16="http://schemas.microsoft.com/office/drawing/2014/main" id="{EFF3252E-259F-379E-980B-4625465BF057}"/>
              </a:ext>
            </a:extLst>
          </p:cNvPr>
          <p:cNvSpPr txBox="1"/>
          <p:nvPr/>
        </p:nvSpPr>
        <p:spPr>
          <a:xfrm>
            <a:off x="1673372" y="4023106"/>
            <a:ext cx="3004258" cy="2292935"/>
          </a:xfrm>
          <a:prstGeom prst="rect">
            <a:avLst/>
          </a:prstGeom>
          <a:noFill/>
        </p:spPr>
        <p:txBody>
          <a:bodyPr wrap="square" rtlCol="0">
            <a:spAutoFit/>
          </a:bodyPr>
          <a:lstStyle/>
          <a:p>
            <a:pPr>
              <a:defRPr/>
            </a:pPr>
            <a:r>
              <a:rPr lang="nb-NO" sz="1100" dirty="0">
                <a:solidFill>
                  <a:prstClr val="black"/>
                </a:solidFill>
                <a:latin typeface="Calibri" panose="020F0502020204030204"/>
                <a:cs typeface="Calibri"/>
              </a:rPr>
              <a:t>Kartet kan brukes både som verktøy under Samhandlingsdager og på Implementeringssamlinger for å gjøre fagfolk kjent med samhandlingsforløpene. </a:t>
            </a:r>
            <a:br>
              <a:rPr kumimoji="0" lang="nb-NO" sz="1100" b="0" i="0" u="none" strike="noStrike" kern="1200" cap="none" spc="0" normalizeH="0" baseline="0" noProof="0" dirty="0">
                <a:ln>
                  <a:noFill/>
                </a:ln>
                <a:solidFill>
                  <a:srgbClr val="373737"/>
                </a:solidFill>
                <a:effectLst/>
                <a:uLnTx/>
                <a:uFillTx/>
                <a:latin typeface="Calibri" panose="020F0502020204030204"/>
                <a:ea typeface="Calibri"/>
                <a:cs typeface="Calibri"/>
              </a:rPr>
            </a:br>
            <a:br>
              <a:rPr lang="nb-NO" sz="1100" dirty="0">
                <a:solidFill>
                  <a:srgbClr val="373737"/>
                </a:solidFill>
                <a:latin typeface="Calibri" panose="020F0502020204030204"/>
                <a:ea typeface="+mn-lt"/>
                <a:cs typeface="Calibri" panose="020F0502020204030204"/>
              </a:rPr>
            </a:br>
            <a:r>
              <a:rPr lang="nb-NO" sz="1100" dirty="0">
                <a:solidFill>
                  <a:prstClr val="black"/>
                </a:solidFill>
                <a:latin typeface="Calibri" panose="020F0502020204030204"/>
                <a:cs typeface="Calibri"/>
              </a:rPr>
              <a:t>Målet er å få til gode diskusjoner om: </a:t>
            </a:r>
          </a:p>
          <a:p>
            <a:pPr marL="171450" indent="-171450">
              <a:buFont typeface="Arial" panose="020B0604020202020204" pitchFamily="34" charset="0"/>
              <a:buChar char="•"/>
              <a:defRPr/>
            </a:pPr>
            <a:r>
              <a:rPr lang="nb-NO" sz="1100" dirty="0">
                <a:solidFill>
                  <a:prstClr val="black"/>
                </a:solidFill>
                <a:latin typeface="Calibri" panose="020F0502020204030204"/>
                <a:cs typeface="Calibri"/>
              </a:rPr>
              <a:t>Hvordan kan vi sette barn/ungdommers og familiers behov i sentrum? </a:t>
            </a:r>
          </a:p>
          <a:p>
            <a:pPr marL="171450" indent="-171450">
              <a:buFont typeface="Arial" panose="020B0604020202020204" pitchFamily="34" charset="0"/>
              <a:buChar char="•"/>
              <a:defRPr/>
            </a:pPr>
            <a:r>
              <a:rPr lang="nb-NO" sz="1100" dirty="0">
                <a:solidFill>
                  <a:prstClr val="black"/>
                </a:solidFill>
                <a:latin typeface="Calibri" panose="020F0502020204030204"/>
                <a:cs typeface="Calibri"/>
              </a:rPr>
              <a:t>Hvordan kan vi lage gode og trygge forløp på tvers av tjenester</a:t>
            </a:r>
          </a:p>
          <a:p>
            <a:pPr marL="171450" indent="-171450">
              <a:buFont typeface="Arial" panose="020B0604020202020204" pitchFamily="34" charset="0"/>
              <a:buChar char="•"/>
              <a:defRPr/>
            </a:pPr>
            <a:r>
              <a:rPr lang="nb-NO" sz="1100" dirty="0">
                <a:solidFill>
                  <a:prstClr val="black"/>
                </a:solidFill>
                <a:latin typeface="Calibri" panose="020F0502020204030204"/>
                <a:cs typeface="Calibri"/>
              </a:rPr>
              <a:t>Hvordan kan vi koordinere oss når vi skal arbeide sammen om et barn/ungdom og en familie?</a:t>
            </a:r>
          </a:p>
        </p:txBody>
      </p:sp>
      <p:sp>
        <p:nvSpPr>
          <p:cNvPr id="3" name="Rectangle: Rounded Corners 23">
            <a:hlinkClick r:id="" action="ppaction://noaction"/>
            <a:extLst>
              <a:ext uri="{FF2B5EF4-FFF2-40B4-BE49-F238E27FC236}">
                <a16:creationId xmlns:a16="http://schemas.microsoft.com/office/drawing/2014/main" id="{C420E413-F3B2-32DA-AB2C-70FDADA50782}"/>
              </a:ext>
            </a:extLst>
          </p:cNvPr>
          <p:cNvSpPr/>
          <p:nvPr/>
        </p:nvSpPr>
        <p:spPr>
          <a:xfrm>
            <a:off x="7885751" y="213943"/>
            <a:ext cx="1682183" cy="397672"/>
          </a:xfrm>
          <a:prstGeom prst="roundRect">
            <a:avLst/>
          </a:prstGeom>
          <a:solidFill>
            <a:srgbClr val="FFE79A"/>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Måle gevinster </a:t>
            </a:r>
          </a:p>
          <a:p>
            <a:pPr algn="ctr" defTabSz="995478"/>
            <a:r>
              <a:rPr lang="nb-NO" sz="900" dirty="0">
                <a:solidFill>
                  <a:schemeClr val="tx1"/>
                </a:solidFill>
              </a:rPr>
              <a:t>og evaluere resultater</a:t>
            </a:r>
          </a:p>
        </p:txBody>
      </p:sp>
      <p:sp>
        <p:nvSpPr>
          <p:cNvPr id="20" name="Oval 19">
            <a:extLst>
              <a:ext uri="{FF2B5EF4-FFF2-40B4-BE49-F238E27FC236}">
                <a16:creationId xmlns:a16="http://schemas.microsoft.com/office/drawing/2014/main" id="{C561DFF0-53A0-18D2-DFE8-BE29E486AD2F}"/>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1" name="Graphic 20" descr="Clipboard Partially Checked with solid fill">
            <a:extLst>
              <a:ext uri="{FF2B5EF4-FFF2-40B4-BE49-F238E27FC236}">
                <a16:creationId xmlns:a16="http://schemas.microsoft.com/office/drawing/2014/main" id="{DE2FDD9B-00BE-2B57-930B-8F7C33D1D2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6220" y="2180623"/>
            <a:ext cx="432000" cy="432000"/>
          </a:xfrm>
          <a:prstGeom prst="rect">
            <a:avLst/>
          </a:prstGeom>
        </p:spPr>
      </p:pic>
      <p:sp>
        <p:nvSpPr>
          <p:cNvPr id="22" name="Rectangle 21">
            <a:extLst>
              <a:ext uri="{FF2B5EF4-FFF2-40B4-BE49-F238E27FC236}">
                <a16:creationId xmlns:a16="http://schemas.microsoft.com/office/drawing/2014/main" id="{240F005F-B51F-350A-B36C-35A8507C15FA}"/>
              </a:ext>
            </a:extLst>
          </p:cNvPr>
          <p:cNvSpPr/>
          <p:nvPr/>
        </p:nvSpPr>
        <p:spPr>
          <a:xfrm>
            <a:off x="7120368" y="2090981"/>
            <a:ext cx="4507362" cy="2169602"/>
          </a:xfrm>
          <a:prstGeom prst="rect">
            <a:avLst/>
          </a:prstGeom>
          <a:solidFill>
            <a:srgbClr val="FF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endParaRPr kumimoji="0" lang="nb-NO" sz="1000" b="0" i="0" u="none" strike="noStrike" kern="1200" cap="none" spc="0" normalizeH="0" baseline="0" noProof="0" dirty="0">
              <a:ln>
                <a:noFill/>
              </a:ln>
              <a:solidFill>
                <a:prstClr val="black"/>
              </a:solidFill>
              <a:effectLst/>
              <a:uLnTx/>
              <a:uFillTx/>
              <a:latin typeface="Calibri"/>
              <a:ea typeface="Calibri"/>
              <a:cs typeface="Segoe U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a:cs typeface="Segoe UI"/>
              </a:rPr>
              <a:t>I Helse Stavanger ble det utviklet et eget </a:t>
            </a:r>
            <a:r>
              <a:rPr kumimoji="0" lang="nb-NO" sz="1000" b="0" i="0" u="none" strike="noStrike" kern="1200" cap="none" spc="0" normalizeH="0" baseline="0" noProof="0" dirty="0" err="1">
                <a:ln>
                  <a:noFill/>
                </a:ln>
                <a:solidFill>
                  <a:prstClr val="black"/>
                </a:solidFill>
                <a:effectLst/>
                <a:uLnTx/>
                <a:uFillTx/>
                <a:latin typeface="Calibri"/>
                <a:ea typeface="Calibri"/>
                <a:cs typeface="Segoe UI"/>
              </a:rPr>
              <a:t>Sammenkart</a:t>
            </a:r>
            <a:r>
              <a:rPr kumimoji="0" lang="nb-NO" sz="1000" b="0" i="0" u="none" strike="noStrike" kern="1200" cap="none" spc="0" normalizeH="0" baseline="0" noProof="0" dirty="0">
                <a:ln>
                  <a:noFill/>
                </a:ln>
                <a:solidFill>
                  <a:prstClr val="black"/>
                </a:solidFill>
                <a:effectLst/>
                <a:uLnTx/>
                <a:uFillTx/>
                <a:latin typeface="Calibri"/>
                <a:ea typeface="Calibri"/>
                <a:cs typeface="Segoe UI"/>
              </a:rPr>
              <a:t> for hver </a:t>
            </a:r>
            <a:br>
              <a:rPr kumimoji="0" lang="nb-NO" sz="1000" b="0" i="0" u="none" strike="noStrike" kern="1200" cap="none" spc="0" normalizeH="0" baseline="0" noProof="0" dirty="0">
                <a:ln>
                  <a:noFill/>
                </a:ln>
                <a:solidFill>
                  <a:prstClr val="white"/>
                </a:solidFill>
                <a:effectLst/>
                <a:uLnTx/>
                <a:uFillTx/>
                <a:latin typeface="Calibri"/>
                <a:ea typeface="Calibri"/>
                <a:cs typeface="Segoe UI"/>
              </a:rPr>
            </a:br>
            <a:r>
              <a:rPr kumimoji="0" lang="nb-NO" sz="1000" b="0" i="0" u="none" strike="noStrike" kern="1200" cap="none" spc="0" normalizeH="0" baseline="0" noProof="0" dirty="0">
                <a:ln>
                  <a:noFill/>
                </a:ln>
                <a:solidFill>
                  <a:prstClr val="black"/>
                </a:solidFill>
                <a:effectLst/>
                <a:uLnTx/>
                <a:uFillTx/>
                <a:latin typeface="Calibri"/>
                <a:ea typeface="Calibri"/>
                <a:cs typeface="Segoe UI"/>
              </a:rPr>
              <a:t>kommune som gir oversikt over det lokale tilbudet til barn og unge.</a:t>
            </a:r>
            <a:r>
              <a:rPr kumimoji="0" lang="nb-NO" sz="1000" b="0" i="0" u="none" strike="noStrike" kern="1200" cap="none" spc="0" normalizeH="0" baseline="0" noProof="0" dirty="0">
                <a:ln>
                  <a:noFill/>
                </a:ln>
                <a:solidFill>
                  <a:prstClr val="black"/>
                </a:solidFill>
                <a:effectLst/>
                <a:uLnTx/>
                <a:uFillTx/>
                <a:latin typeface="Segoe UI"/>
                <a:ea typeface="Calibri"/>
                <a:cs typeface="Segoe UI"/>
              </a:rPr>
              <a:t> </a:t>
            </a:r>
            <a:endParaRPr kumimoji="0" lang="nb-NO" sz="1000" b="0" i="0" u="none" strike="noStrike" kern="1200" cap="none" spc="0" normalizeH="0" baseline="0" noProof="0" dirty="0">
              <a:ln>
                <a:noFill/>
              </a:ln>
              <a:solidFill>
                <a:prstClr val="black"/>
              </a:solidFill>
              <a:effectLst/>
              <a:uLnTx/>
              <a:uFillTx/>
              <a:latin typeface="Calibri"/>
              <a:ea typeface="Calibri"/>
              <a:cs typeface="Segoe U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a:ea typeface="Segoe UI"/>
                <a:cs typeface="Segoe UI"/>
              </a:rPr>
              <a:t>Helse Fonna har laget et felles kart for regionen med fargekoder fra tiltakspyramiden (se bilde). </a:t>
            </a:r>
            <a:endParaRPr kumimoji="0" lang="nb-NO" sz="1000" b="0" i="0" u="none" strike="noStrike" kern="1200" cap="none" spc="0" normalizeH="0" baseline="0" noProof="0" dirty="0">
              <a:ln>
                <a:noFill/>
              </a:ln>
              <a:solidFill>
                <a:prstClr val="black"/>
              </a:solidFill>
              <a:effectLst/>
              <a:uLnTx/>
              <a:uFillTx/>
              <a:latin typeface="Calibri"/>
              <a:ea typeface="Calibri"/>
              <a:cs typeface="Segoe U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a:ea typeface="Segoe UI"/>
                <a:cs typeface="Segoe UI"/>
              </a:rPr>
              <a:t>Helse Bergen laget et generelt </a:t>
            </a:r>
            <a:r>
              <a:rPr kumimoji="0" lang="nb-NO" sz="1000" b="0" i="0" u="none" strike="noStrike" kern="1200" cap="none" spc="0" normalizeH="0" baseline="0" noProof="0" dirty="0" err="1">
                <a:ln>
                  <a:noFill/>
                </a:ln>
                <a:solidFill>
                  <a:prstClr val="black"/>
                </a:solidFill>
                <a:effectLst/>
                <a:uLnTx/>
                <a:uFillTx/>
                <a:latin typeface="Calibri"/>
                <a:ea typeface="Segoe UI"/>
                <a:cs typeface="Segoe UI"/>
              </a:rPr>
              <a:t>Sammenkart</a:t>
            </a:r>
            <a:r>
              <a:rPr kumimoji="0" lang="nb-NO" sz="1000" b="0" i="0" u="none" strike="noStrike" kern="1200" cap="none" spc="0" normalizeH="0" baseline="0" noProof="0" dirty="0">
                <a:ln>
                  <a:noFill/>
                </a:ln>
                <a:solidFill>
                  <a:prstClr val="black"/>
                </a:solidFill>
                <a:effectLst/>
                <a:uLnTx/>
                <a:uFillTx/>
                <a:latin typeface="Calibri"/>
                <a:ea typeface="Segoe UI"/>
                <a:cs typeface="Segoe UI"/>
              </a:rPr>
              <a:t> som ble delt ut til tjenestene som et implementeringsverktøy.</a:t>
            </a:r>
            <a:endParaRPr kumimoji="0" lang="nb-NO" sz="1000" b="0" i="0" u="none" strike="noStrike" kern="1200" cap="none" spc="0" normalizeH="0" baseline="0" noProof="0" dirty="0">
              <a:ln>
                <a:noFill/>
              </a:ln>
              <a:solidFill>
                <a:prstClr val="black"/>
              </a:solidFill>
              <a:effectLst/>
              <a:uLnTx/>
              <a:uFillTx/>
              <a:latin typeface="Calibri"/>
              <a:ea typeface="Calibri"/>
              <a:cs typeface="Segoe U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a:cs typeface="Calibri"/>
              </a:rPr>
              <a:t>Kartet kan også fungere som en brosjyre for pasienter og pårørende, eller henges opp på venterom og i vestibyler.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a:cs typeface="Calibri"/>
              </a:rPr>
              <a:t>Et tilsvarende kart kan enkelt tilpasses tilbudet som finnes i andre kommuner og helseregioner. </a:t>
            </a:r>
          </a:p>
        </p:txBody>
      </p:sp>
      <p:sp>
        <p:nvSpPr>
          <p:cNvPr id="23" name="Rectangle 22">
            <a:extLst>
              <a:ext uri="{FF2B5EF4-FFF2-40B4-BE49-F238E27FC236}">
                <a16:creationId xmlns:a16="http://schemas.microsoft.com/office/drawing/2014/main" id="{0D130649-FEA9-8CA0-CA19-C55E05A0B4DD}"/>
              </a:ext>
            </a:extLst>
          </p:cNvPr>
          <p:cNvSpPr/>
          <p:nvPr/>
        </p:nvSpPr>
        <p:spPr>
          <a:xfrm>
            <a:off x="7120368" y="4411697"/>
            <a:ext cx="4507362" cy="2138180"/>
          </a:xfrm>
          <a:prstGeom prst="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Eksempler og verktøy</a:t>
            </a: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For mer informasjon om </a:t>
            </a:r>
            <a:r>
              <a:rPr kumimoji="0" lang="nb-NO" sz="10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Sammenkartet</a:t>
            </a: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og hvordan du går frem for å </a:t>
            </a:r>
            <a:b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b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bestille: </a:t>
            </a: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6">
                  <a:extLst>
                    <a:ext uri="{A12FA001-AC4F-418D-AE19-62706E023703}">
                      <ahyp:hlinkClr xmlns:ahyp="http://schemas.microsoft.com/office/drawing/2018/hyperlinkcolor" val="tx"/>
                    </a:ext>
                  </a:extLst>
                </a:hlinkClick>
              </a:rPr>
              <a:t>Sammen (sammenkartet.no)</a:t>
            </a:r>
            <a:endPar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PP-fil som viser hvordan </a:t>
            </a:r>
            <a:r>
              <a:rPr kumimoji="0" lang="nb-NO" sz="10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Sammenkartet</a:t>
            </a: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er brukt i Barn og unges </a:t>
            </a:r>
            <a:b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br>
            <a:r>
              <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helsetjeneste i Stavanger: </a:t>
            </a:r>
            <a:r>
              <a:rPr kumimoji="0" lang="en-US"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7">
                  <a:extLst>
                    <a:ext uri="{A12FA001-AC4F-418D-AE19-62706E023703}">
                      <ahyp:hlinkClr xmlns:ahyp="http://schemas.microsoft.com/office/drawing/2018/hyperlinkcolor" val="tx"/>
                    </a:ext>
                  </a:extLst>
                </a:hlinkClick>
              </a:rPr>
              <a:t>PowerPoint-presentasjon (statsforvalteren.no)</a:t>
            </a:r>
            <a:endParaRPr kumimoji="0" lang="en-US"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0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Arial"/>
            </a:endParaRPr>
          </a:p>
        </p:txBody>
      </p:sp>
      <p:sp>
        <p:nvSpPr>
          <p:cNvPr id="28" name="Oval 27">
            <a:extLst>
              <a:ext uri="{FF2B5EF4-FFF2-40B4-BE49-F238E27FC236}">
                <a16:creationId xmlns:a16="http://schemas.microsoft.com/office/drawing/2014/main" id="{D2D253FA-CAF8-5775-A829-B08D52D92EA0}"/>
              </a:ext>
            </a:extLst>
          </p:cNvPr>
          <p:cNvSpPr/>
          <p:nvPr/>
        </p:nvSpPr>
        <p:spPr>
          <a:xfrm>
            <a:off x="11280690" y="2090624"/>
            <a:ext cx="611698" cy="611999"/>
          </a:xfrm>
          <a:prstGeom prst="ellipse">
            <a:avLst/>
          </a:prstGeom>
          <a:solidFill>
            <a:srgbClr val="FFFCD4"/>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9" name="Graphic 28" descr="Lights On with solid fill">
            <a:extLst>
              <a:ext uri="{FF2B5EF4-FFF2-40B4-BE49-F238E27FC236}">
                <a16:creationId xmlns:a16="http://schemas.microsoft.com/office/drawing/2014/main" id="{C10FF486-A451-2FB3-DBB7-74B4286F51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70539" y="2180623"/>
            <a:ext cx="432000" cy="432000"/>
          </a:xfrm>
          <a:prstGeom prst="rect">
            <a:avLst/>
          </a:prstGeom>
        </p:spPr>
      </p:pic>
      <p:sp>
        <p:nvSpPr>
          <p:cNvPr id="30" name="Oval 29">
            <a:extLst>
              <a:ext uri="{FF2B5EF4-FFF2-40B4-BE49-F238E27FC236}">
                <a16:creationId xmlns:a16="http://schemas.microsoft.com/office/drawing/2014/main" id="{E5C74ED7-7D60-D481-17BA-BF77163CE14A}"/>
              </a:ext>
            </a:extLst>
          </p:cNvPr>
          <p:cNvSpPr/>
          <p:nvPr/>
        </p:nvSpPr>
        <p:spPr>
          <a:xfrm>
            <a:off x="11280690" y="4424750"/>
            <a:ext cx="611698" cy="611999"/>
          </a:xfrm>
          <a:prstGeom prst="ellipse">
            <a:avLst/>
          </a:prstGeom>
          <a:solidFill>
            <a:srgbClr val="FFE99C"/>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31" name="Graphic 30" descr="Wrench with solid fill">
            <a:extLst>
              <a:ext uri="{FF2B5EF4-FFF2-40B4-BE49-F238E27FC236}">
                <a16:creationId xmlns:a16="http://schemas.microsoft.com/office/drawing/2014/main" id="{B1820250-E518-AAF5-84D5-7417F81B12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031765">
            <a:off x="11424539" y="4568749"/>
            <a:ext cx="324000" cy="324000"/>
          </a:xfrm>
          <a:prstGeom prst="rect">
            <a:avLst/>
          </a:prstGeom>
        </p:spPr>
      </p:pic>
    </p:spTree>
    <p:extLst>
      <p:ext uri="{BB962C8B-B14F-4D97-AF65-F5344CB8AC3E}">
        <p14:creationId xmlns:p14="http://schemas.microsoft.com/office/powerpoint/2010/main" val="1798119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65D73DE-882C-6B67-9B3B-61060DF19CC1}"/>
              </a:ext>
            </a:extLst>
          </p:cNvPr>
          <p:cNvSpPr/>
          <p:nvPr/>
        </p:nvSpPr>
        <p:spPr>
          <a:xfrm>
            <a:off x="1673372" y="2090982"/>
            <a:ext cx="4926123"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Hvordan gå frem for å bli enige om tiltak?</a:t>
            </a: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Arial"/>
              </a:rPr>
              <a:t>Gjennom innsikt som er samlet inn i prosjektperioden fremkommer tydelige </a:t>
            </a:r>
            <a:b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Arial"/>
              </a:rPr>
            </a:b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Arial"/>
              </a:rPr>
              <a:t>utfordringsområder og behov. Det er viktig å bli enige om konkrete tiltak som </a:t>
            </a:r>
            <a:b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Arial"/>
              </a:rPr>
            </a:b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Arial"/>
              </a:rPr>
              <a:t>kan føre til forbedringer. </a:t>
            </a: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rPr>
              <a:t>Ideutviklingsworkshop - </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Arial"/>
              </a:rPr>
              <a:t>For å bli enige om tiltak kan man arrangere en ideutviklingsworkshop. </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Det er viktig er å lage konkrete og målbare tiltak som kan testes ut i etterkant av workshopen. </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Arial"/>
              </a:rPr>
              <a:t>Under eksempler og verktøy finner dere en PP fil som beskriver prosessen med en slik workshop. </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rPr>
              <a:t>Prioritering av tiltak – </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Arial"/>
              </a:rPr>
              <a:t>Vurder forslagene til tiltak og gjør en prioritering ut fra gjennomførbarhet og antatte gevinster. Her kan man bruke epletremodell eller prioriteringsmatrise. </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Bli enig om hvilke tiltak dere ønsker å pilotere og hvor de skal testes ut. </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54" name="TextBox 53">
            <a:extLst>
              <a:ext uri="{FF2B5EF4-FFF2-40B4-BE49-F238E27FC236}">
                <a16:creationId xmlns:a16="http://schemas.microsoft.com/office/drawing/2014/main" id="{DC8DB191-9D5C-94F9-5E4A-ED2B2F436DDE}"/>
              </a:ext>
            </a:extLst>
          </p:cNvPr>
          <p:cNvSpPr txBox="1"/>
          <p:nvPr/>
        </p:nvSpPr>
        <p:spPr>
          <a:xfrm>
            <a:off x="1673372" y="1236191"/>
            <a:ext cx="9954357" cy="1238801"/>
          </a:xfrm>
          <a:prstGeom prst="rect">
            <a:avLst/>
          </a:prstGeom>
          <a:noFill/>
        </p:spPr>
        <p:txBody>
          <a:bodyPr wrap="square" lIns="91440" tIns="45720" rIns="91440" bIns="45720" rtlCol="0" anchor="t">
            <a:spAutoFit/>
          </a:bodyPr>
          <a:lstStyle/>
          <a:p>
            <a:r>
              <a:rPr lang="nb-NO" sz="1600">
                <a:ea typeface="Calibri"/>
                <a:cs typeface="Calibri"/>
              </a:rPr>
              <a:t>Utarbeid tiltak basert på innsikten som er samlet inn. Dette kan gjøres gjennom å be om innspill fra aktuelle aktører, gjennom arbeidsmøter eller ved å gjennomføre ideutviklingsworkshops. Vurder idéer og tiltak på løsninger og prioriter disse ut fra gjennomførbarhet og antatte gevinster. </a:t>
            </a:r>
            <a:endParaRPr lang="en-US" sz="1600">
              <a:ea typeface="Calibri"/>
              <a:cs typeface="Calibri"/>
            </a:endParaRPr>
          </a:p>
          <a:p>
            <a:endParaRPr lang="nb-NO" sz="1600">
              <a:effectLst/>
              <a:ea typeface="Calibri"/>
              <a:cs typeface="Times New Roman" panose="02020603050405020304" pitchFamily="18" charset="0"/>
            </a:endParaRPr>
          </a:p>
          <a:p>
            <a:endParaRPr lang="nb-NO" sz="1050">
              <a:cs typeface="Arial" panose="020B0604020202020204" pitchFamily="34" charset="0"/>
            </a:endParaRP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ea typeface="Calibri"/>
                <a:cs typeface="Calibri"/>
              </a:rPr>
              <a:t>Gjøre tjenestene mer sammenhengende </a:t>
            </a:r>
            <a:endParaRPr lang="nb-NO" dirty="0">
              <a:ea typeface="Calibri"/>
              <a:cs typeface="Calibri"/>
            </a:endParaRPr>
          </a:p>
        </p:txBody>
      </p:sp>
      <p:sp>
        <p:nvSpPr>
          <p:cNvPr id="4" name="Oval 3">
            <a:hlinkClick r:id="" action="ppaction://noaction"/>
            <a:extLst>
              <a:ext uri="{FF2B5EF4-FFF2-40B4-BE49-F238E27FC236}">
                <a16:creationId xmlns:a16="http://schemas.microsoft.com/office/drawing/2014/main" id="{C92E25B7-19A2-C745-1B0B-EE1E97D20008}"/>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5" name="Oval 4">
            <a:hlinkClick r:id="" action="ppaction://noaction"/>
            <a:extLst>
              <a:ext uri="{FF2B5EF4-FFF2-40B4-BE49-F238E27FC236}">
                <a16:creationId xmlns:a16="http://schemas.microsoft.com/office/drawing/2014/main" id="{07FE240D-E21B-CA13-B812-25F6944F7629}"/>
              </a:ext>
            </a:extLst>
          </p:cNvPr>
          <p:cNvSpPr/>
          <p:nvPr/>
        </p:nvSpPr>
        <p:spPr>
          <a:xfrm>
            <a:off x="243414" y="237776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6" name="Oval 15">
            <a:hlinkClick r:id="" action="ppaction://noaction"/>
            <a:extLst>
              <a:ext uri="{FF2B5EF4-FFF2-40B4-BE49-F238E27FC236}">
                <a16:creationId xmlns:a16="http://schemas.microsoft.com/office/drawing/2014/main" id="{BA90E9D6-4678-4004-6069-97460F1DDED1}"/>
              </a:ext>
            </a:extLst>
          </p:cNvPr>
          <p:cNvSpPr/>
          <p:nvPr/>
        </p:nvSpPr>
        <p:spPr>
          <a:xfrm>
            <a:off x="243413" y="5384354"/>
            <a:ext cx="1123343" cy="1039833"/>
          </a:xfrm>
          <a:prstGeom prst="ellipse">
            <a:avLst/>
          </a:prstGeom>
          <a:solidFill>
            <a:srgbClr val="FFE79A"/>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Ta i bruk samhandlings-forløpene</a:t>
            </a:r>
          </a:p>
        </p:txBody>
      </p:sp>
      <p:sp>
        <p:nvSpPr>
          <p:cNvPr id="17" name="Oval 16">
            <a:hlinkClick r:id="" action="ppaction://noaction"/>
            <a:extLst>
              <a:ext uri="{FF2B5EF4-FFF2-40B4-BE49-F238E27FC236}">
                <a16:creationId xmlns:a16="http://schemas.microsoft.com/office/drawing/2014/main" id="{0B78386D-1D18-12E7-3B71-7ED95D125A4B}"/>
              </a:ext>
            </a:extLst>
          </p:cNvPr>
          <p:cNvSpPr/>
          <p:nvPr/>
        </p:nvSpPr>
        <p:spPr>
          <a:xfrm>
            <a:off x="243413" y="388105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cxnSp>
        <p:nvCxnSpPr>
          <p:cNvPr id="20" name="Straight Connector 19">
            <a:extLst>
              <a:ext uri="{FF2B5EF4-FFF2-40B4-BE49-F238E27FC236}">
                <a16:creationId xmlns:a16="http://schemas.microsoft.com/office/drawing/2014/main" id="{C375F4E5-3C6B-C545-FF69-63C35D7E08D6}"/>
              </a:ext>
            </a:extLst>
          </p:cNvPr>
          <p:cNvCxnSpPr>
            <a:cxnSpLocks/>
          </p:cNvCxnSpPr>
          <p:nvPr/>
        </p:nvCxnSpPr>
        <p:spPr>
          <a:xfrm>
            <a:off x="1720506" y="404924"/>
            <a:ext cx="6362338" cy="28889"/>
          </a:xfrm>
          <a:prstGeom prst="line">
            <a:avLst/>
          </a:prstGeom>
          <a:ln/>
        </p:spPr>
        <p:style>
          <a:lnRef idx="1">
            <a:schemeClr val="dk1"/>
          </a:lnRef>
          <a:fillRef idx="0">
            <a:schemeClr val="dk1"/>
          </a:fillRef>
          <a:effectRef idx="0">
            <a:schemeClr val="dk1"/>
          </a:effectRef>
          <a:fontRef idx="minor">
            <a:schemeClr val="tx1"/>
          </a:fontRef>
        </p:style>
      </p:cxnSp>
      <p:sp>
        <p:nvSpPr>
          <p:cNvPr id="21" name="Rectangle: Rounded Corners 23">
            <a:hlinkClick r:id="" action="ppaction://noaction"/>
            <a:extLst>
              <a:ext uri="{FF2B5EF4-FFF2-40B4-BE49-F238E27FC236}">
                <a16:creationId xmlns:a16="http://schemas.microsoft.com/office/drawing/2014/main" id="{EF4333E7-BB33-D167-8022-DE52F7E738E7}"/>
              </a:ext>
            </a:extLst>
          </p:cNvPr>
          <p:cNvSpPr/>
          <p:nvPr/>
        </p:nvSpPr>
        <p:spPr>
          <a:xfrm>
            <a:off x="1673372" y="213944"/>
            <a:ext cx="1682183" cy="397672"/>
          </a:xfrm>
          <a:prstGeom prst="roundRect">
            <a:avLst/>
          </a:prstGeom>
          <a:solidFill>
            <a:srgbClr val="FFE79A"/>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Ta i bruk </a:t>
            </a:r>
            <a:br>
              <a:rPr lang="nb-NO" sz="900" dirty="0">
                <a:solidFill>
                  <a:schemeClr val="tx1"/>
                </a:solidFill>
              </a:rPr>
            </a:br>
            <a:r>
              <a:rPr lang="nb-NO" sz="900" dirty="0">
                <a:solidFill>
                  <a:schemeClr val="tx1"/>
                </a:solidFill>
              </a:rPr>
              <a:t>samhandlingsforløpene</a:t>
            </a:r>
          </a:p>
        </p:txBody>
      </p:sp>
      <p:sp>
        <p:nvSpPr>
          <p:cNvPr id="22" name="Rectangle: Rounded Corners 23">
            <a:hlinkClick r:id="" action="ppaction://noaction"/>
            <a:extLst>
              <a:ext uri="{FF2B5EF4-FFF2-40B4-BE49-F238E27FC236}">
                <a16:creationId xmlns:a16="http://schemas.microsoft.com/office/drawing/2014/main" id="{677B63CC-8688-22C6-B159-03021BEFFDB4}"/>
              </a:ext>
            </a:extLst>
          </p:cNvPr>
          <p:cNvSpPr/>
          <p:nvPr/>
        </p:nvSpPr>
        <p:spPr>
          <a:xfrm>
            <a:off x="3744165" y="232283"/>
            <a:ext cx="1682183" cy="397672"/>
          </a:xfrm>
          <a:prstGeom prst="roundRect">
            <a:avLst/>
          </a:prstGeom>
          <a:solidFill>
            <a:srgbClr val="FFE7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Lage kart over tjenestene</a:t>
            </a:r>
            <a:endParaRPr lang="nb-NO"/>
          </a:p>
        </p:txBody>
      </p:sp>
      <p:sp>
        <p:nvSpPr>
          <p:cNvPr id="23" name="Rectangle: Rounded Corners 23">
            <a:hlinkClick r:id="" action="ppaction://noaction"/>
            <a:extLst>
              <a:ext uri="{FF2B5EF4-FFF2-40B4-BE49-F238E27FC236}">
                <a16:creationId xmlns:a16="http://schemas.microsoft.com/office/drawing/2014/main" id="{13A594F4-33A7-649C-3344-79FBE26B03CF}"/>
              </a:ext>
            </a:extLst>
          </p:cNvPr>
          <p:cNvSpPr/>
          <p:nvPr/>
        </p:nvSpPr>
        <p:spPr>
          <a:xfrm>
            <a:off x="5814958" y="232283"/>
            <a:ext cx="1682183" cy="397672"/>
          </a:xfrm>
          <a:prstGeom prst="roundRect">
            <a:avLst/>
          </a:prstGeom>
          <a:solidFill>
            <a:srgbClr val="FFE79A"/>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Gjøre tjenestene mer sammenhengende</a:t>
            </a:r>
            <a:endParaRPr lang="nb-NO" dirty="0">
              <a:solidFill>
                <a:schemeClr val="tx1"/>
              </a:solidFill>
            </a:endParaRPr>
          </a:p>
        </p:txBody>
      </p:sp>
      <p:pic>
        <p:nvPicPr>
          <p:cNvPr id="2" name="Bilde 2" descr="Et bilde som inneholder tekst, person, innendørs, folk&#10;&#10;Automatisk generert beskrivelse">
            <a:extLst>
              <a:ext uri="{FF2B5EF4-FFF2-40B4-BE49-F238E27FC236}">
                <a16:creationId xmlns:a16="http://schemas.microsoft.com/office/drawing/2014/main" id="{907F4B41-83AE-6318-6900-B4935A42A053}"/>
              </a:ext>
            </a:extLst>
          </p:cNvPr>
          <p:cNvPicPr>
            <a:picLocks noChangeAspect="1"/>
          </p:cNvPicPr>
          <p:nvPr/>
        </p:nvPicPr>
        <p:blipFill>
          <a:blip r:embed="rId3"/>
          <a:stretch>
            <a:fillRect/>
          </a:stretch>
        </p:blipFill>
        <p:spPr>
          <a:xfrm>
            <a:off x="4798975" y="4614298"/>
            <a:ext cx="1800520" cy="1930256"/>
          </a:xfrm>
          <a:prstGeom prst="rect">
            <a:avLst/>
          </a:prstGeom>
        </p:spPr>
      </p:pic>
      <p:sp>
        <p:nvSpPr>
          <p:cNvPr id="3" name="TekstSylinder 2">
            <a:extLst>
              <a:ext uri="{FF2B5EF4-FFF2-40B4-BE49-F238E27FC236}">
                <a16:creationId xmlns:a16="http://schemas.microsoft.com/office/drawing/2014/main" id="{9C44C51B-7AFD-E67F-6076-7F6C1FBE9084}"/>
              </a:ext>
            </a:extLst>
          </p:cNvPr>
          <p:cNvSpPr txBox="1"/>
          <p:nvPr/>
        </p:nvSpPr>
        <p:spPr>
          <a:xfrm>
            <a:off x="1602671" y="4590173"/>
            <a:ext cx="2984201"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nb-NO" sz="1100" b="1">
                <a:cs typeface="Calibri"/>
              </a:rPr>
              <a:t>Utprøving av tiltak - </a:t>
            </a:r>
            <a:r>
              <a:rPr lang="nb-NO" sz="1100">
                <a:cs typeface="Calibri"/>
              </a:rPr>
              <a:t>Bli enige om hvem som skal inngå i utprøvingen og ansvarsdeling, samt hvor lenge man skal teste tiltaket før evaluering. Et aktuelt tiltak kan være avklaringsmøter i kommunen i forkant av henvisning til BUP, veiledning eller faste samhandlingsmøter.</a:t>
            </a:r>
            <a:br>
              <a:rPr lang="nb-NO" sz="1100">
                <a:cs typeface="Calibri"/>
              </a:rPr>
            </a:br>
            <a:endParaRPr lang="nb-NO" sz="1100" b="1">
              <a:cs typeface="Calibri"/>
            </a:endParaRPr>
          </a:p>
          <a:p>
            <a:pPr marL="171450" indent="-171450">
              <a:buFont typeface="Arial" panose="020B0604020202020204" pitchFamily="34" charset="0"/>
              <a:buChar char="•"/>
            </a:pPr>
            <a:r>
              <a:rPr lang="nb-NO" sz="1100" b="1">
                <a:cs typeface="Calibri"/>
              </a:rPr>
              <a:t>Evaluering av tiltak </a:t>
            </a:r>
            <a:r>
              <a:rPr lang="en-US" sz="1100" b="1">
                <a:cs typeface="Calibri"/>
              </a:rPr>
              <a:t>- </a:t>
            </a:r>
            <a:r>
              <a:rPr lang="nb-NO" sz="1100">
                <a:cs typeface="Calibri"/>
              </a:rPr>
              <a:t>Tiltakene evalueres fortløpende under utprøvingen og etter en bestemt tidsperiode. </a:t>
            </a:r>
          </a:p>
        </p:txBody>
      </p:sp>
      <p:sp>
        <p:nvSpPr>
          <p:cNvPr id="7" name="Rectangle: Rounded Corners 23">
            <a:hlinkClick r:id="" action="ppaction://noaction"/>
            <a:extLst>
              <a:ext uri="{FF2B5EF4-FFF2-40B4-BE49-F238E27FC236}">
                <a16:creationId xmlns:a16="http://schemas.microsoft.com/office/drawing/2014/main" id="{EAD68EA9-7F0E-E5DD-1C77-18C7A79CF7A6}"/>
              </a:ext>
            </a:extLst>
          </p:cNvPr>
          <p:cNvSpPr/>
          <p:nvPr/>
        </p:nvSpPr>
        <p:spPr>
          <a:xfrm>
            <a:off x="7885751" y="213943"/>
            <a:ext cx="1682183" cy="397672"/>
          </a:xfrm>
          <a:prstGeom prst="roundRect">
            <a:avLst/>
          </a:prstGeom>
          <a:solidFill>
            <a:srgbClr val="FFE79A"/>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Måle gevinster </a:t>
            </a:r>
          </a:p>
          <a:p>
            <a:pPr algn="ctr" defTabSz="995478"/>
            <a:r>
              <a:rPr lang="nb-NO" sz="900" dirty="0">
                <a:solidFill>
                  <a:schemeClr val="tx1"/>
                </a:solidFill>
              </a:rPr>
              <a:t>og evaluere resultater</a:t>
            </a:r>
          </a:p>
        </p:txBody>
      </p:sp>
      <p:sp>
        <p:nvSpPr>
          <p:cNvPr id="14" name="Oval 13">
            <a:extLst>
              <a:ext uri="{FF2B5EF4-FFF2-40B4-BE49-F238E27FC236}">
                <a16:creationId xmlns:a16="http://schemas.microsoft.com/office/drawing/2014/main" id="{34AB205E-1B29-2F85-916C-562D2365C9FE}"/>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5" name="Graphic 14" descr="Clipboard Partially Checked with solid fill">
            <a:extLst>
              <a:ext uri="{FF2B5EF4-FFF2-40B4-BE49-F238E27FC236}">
                <a16:creationId xmlns:a16="http://schemas.microsoft.com/office/drawing/2014/main" id="{DB4C4A9C-3DB3-1C7C-3682-3BC1AB0A55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6220" y="2180623"/>
            <a:ext cx="432000" cy="432000"/>
          </a:xfrm>
          <a:prstGeom prst="rect">
            <a:avLst/>
          </a:prstGeom>
        </p:spPr>
      </p:pic>
      <p:sp>
        <p:nvSpPr>
          <p:cNvPr id="18" name="Rectangle 17">
            <a:extLst>
              <a:ext uri="{FF2B5EF4-FFF2-40B4-BE49-F238E27FC236}">
                <a16:creationId xmlns:a16="http://schemas.microsoft.com/office/drawing/2014/main" id="{FA82AEDA-0ED1-51B8-82B9-C6280A8D158D}"/>
              </a:ext>
            </a:extLst>
          </p:cNvPr>
          <p:cNvSpPr/>
          <p:nvPr/>
        </p:nvSpPr>
        <p:spPr>
          <a:xfrm>
            <a:off x="7120368" y="2090981"/>
            <a:ext cx="4507362" cy="2169602"/>
          </a:xfrm>
          <a:prstGeom prst="rect">
            <a:avLst/>
          </a:prstGeom>
          <a:solidFill>
            <a:srgbClr val="FF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p>
          <a:p>
            <a:pPr marL="171450" marR="0" lvl="0" indent="-171450" algn="l" defTabSz="914400" rtl="0" eaLnBrk="1" fontAlgn="auto" latinLnBrk="0" hangingPunct="1">
              <a:lnSpc>
                <a:spcPct val="100000"/>
              </a:lnSpc>
              <a:spcBef>
                <a:spcPts val="80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a:cs typeface="Calibri"/>
              </a:rPr>
              <a:t>Helse Møre og Romsdal gjennomførte ideutviklingsworkshops for hvert </a:t>
            </a:r>
            <a:br>
              <a:rPr kumimoji="0" lang="nb-NO" sz="1000" b="0" i="0" u="none" strike="noStrike" kern="1200" cap="none" spc="0" normalizeH="0" baseline="0" noProof="0" dirty="0">
                <a:ln>
                  <a:noFill/>
                </a:ln>
                <a:solidFill>
                  <a:prstClr val="white"/>
                </a:solidFill>
                <a:effectLst/>
                <a:uLnTx/>
                <a:uFillTx/>
                <a:latin typeface="Calibri"/>
                <a:ea typeface="Calibri"/>
                <a:cs typeface="Calibri"/>
              </a:rPr>
            </a:br>
            <a:r>
              <a:rPr kumimoji="0" lang="nb-NO" sz="1000" b="0" i="0" u="none" strike="noStrike" kern="1200" cap="none" spc="0" normalizeH="0" baseline="0" noProof="0" dirty="0">
                <a:ln>
                  <a:noFill/>
                </a:ln>
                <a:solidFill>
                  <a:prstClr val="black"/>
                </a:solidFill>
                <a:effectLst/>
                <a:uLnTx/>
                <a:uFillTx/>
                <a:latin typeface="Calibri"/>
                <a:ea typeface="Calibri"/>
                <a:cs typeface="Calibri"/>
              </a:rPr>
              <a:t>av de fire områdene for å komme frem til og prioritere tiltak de ønsket å gjennomføre for å løse de identifiserte utfordringene i samhandlingen. </a:t>
            </a:r>
            <a:endParaRPr kumimoji="0" lang="nb-NO"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a:endParaRPr>
          </a:p>
          <a:p>
            <a:pPr marL="171450" marR="0" lvl="0" indent="-171450" algn="l" defTabSz="914400" rtl="0" eaLnBrk="1" fontAlgn="auto" latinLnBrk="0" hangingPunct="1">
              <a:lnSpc>
                <a:spcPct val="100000"/>
              </a:lnSpc>
              <a:spcBef>
                <a:spcPts val="80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a:cs typeface="Calibri"/>
              </a:rPr>
              <a:t>I Helse Bergen ble man enige om å etablere faste møter mellom de ulike </a:t>
            </a:r>
            <a:r>
              <a:rPr kumimoji="0" lang="nb-NO" sz="1000" b="0" i="0" u="none" strike="noStrike" kern="1200" cap="none" spc="0" normalizeH="0" baseline="0" noProof="0" dirty="0" err="1">
                <a:ln>
                  <a:noFill/>
                </a:ln>
                <a:solidFill>
                  <a:prstClr val="black"/>
                </a:solidFill>
                <a:effectLst/>
                <a:uLnTx/>
                <a:uFillTx/>
                <a:latin typeface="Calibri"/>
                <a:ea typeface="Calibri"/>
                <a:cs typeface="Calibri"/>
              </a:rPr>
              <a:t>BUPene</a:t>
            </a:r>
            <a:r>
              <a:rPr kumimoji="0" lang="nb-NO" sz="1000" b="0" i="0" u="none" strike="noStrike" kern="1200" cap="none" spc="0" normalizeH="0" baseline="0" noProof="0" dirty="0">
                <a:ln>
                  <a:noFill/>
                </a:ln>
                <a:solidFill>
                  <a:prstClr val="black"/>
                </a:solidFill>
                <a:effectLst/>
                <a:uLnTx/>
                <a:uFillTx/>
                <a:latin typeface="Calibri"/>
                <a:ea typeface="Calibri"/>
                <a:cs typeface="Calibri"/>
              </a:rPr>
              <a:t> og deres kommuner/bydeler, samt etablering av 1 ½ linje tjeneste for innsats i grenseflatene mellom kommune og spesialisthelsetjenesten. </a:t>
            </a:r>
            <a:endParaRPr kumimoji="0" lang="nb-NO" sz="10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a:endParaRPr>
          </a:p>
          <a:p>
            <a:pPr marL="171450" marR="0" lvl="0" indent="-171450" algn="l" defTabSz="914400" rtl="0" eaLnBrk="1" fontAlgn="auto" latinLnBrk="0" hangingPunct="1">
              <a:lnSpc>
                <a:spcPct val="100000"/>
              </a:lnSpc>
              <a:spcBef>
                <a:spcPts val="800"/>
              </a:spcBef>
              <a:spcAft>
                <a:spcPts val="0"/>
              </a:spcAft>
              <a:buClrTx/>
              <a:buSzTx/>
              <a:buFont typeface="Arial,Sans-Serif"/>
              <a:buChar char="•"/>
              <a:tabLst/>
              <a:defRPr/>
            </a:pPr>
            <a:r>
              <a:rPr kumimoji="0" lang="nb-NO"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I prosjektet ved BUP Voss ble man enige om faste møtepunkt mellom kommunale tjenester og BUP, videreutvikle tilbudet med veiledning fra BUP, og lage oversikter over det lokale tilbudet i de ulike kommunene. </a:t>
            </a:r>
          </a:p>
          <a:p>
            <a:pPr marL="0" marR="0" lvl="0" indent="0" algn="l" defTabSz="914400" rtl="0" eaLnBrk="1" fontAlgn="auto" latinLnBrk="0" hangingPunct="1">
              <a:lnSpc>
                <a:spcPct val="100000"/>
              </a:lnSpc>
              <a:spcBef>
                <a:spcPts val="800"/>
              </a:spcBef>
              <a:spcAft>
                <a:spcPts val="0"/>
              </a:spcAft>
              <a:buClrTx/>
              <a:buSzTx/>
              <a:buFontTx/>
              <a:buNone/>
              <a:tabLst/>
              <a:defRPr/>
            </a:pPr>
            <a:endParaRPr kumimoji="0" lang="nb-NO"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a:endParaRPr>
          </a:p>
          <a:p>
            <a:pPr marL="171450" marR="0" lvl="0" indent="-171450" algn="l" defTabSz="914400" rtl="0" eaLnBrk="1" fontAlgn="auto" latinLnBrk="0" hangingPunct="1">
              <a:lnSpc>
                <a:spcPct val="100000"/>
              </a:lnSpc>
              <a:spcBef>
                <a:spcPts val="800"/>
              </a:spcBef>
              <a:spcAft>
                <a:spcPts val="0"/>
              </a:spcAft>
              <a:buClrTx/>
              <a:buSzTx/>
              <a:buFont typeface="Arial,Sans-Serif"/>
              <a:buChar char="•"/>
              <a:tabLst/>
              <a:defRPr/>
            </a:pPr>
            <a:endParaRPr kumimoji="0" lang="nb-NO"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a:endParaRPr>
          </a:p>
        </p:txBody>
      </p:sp>
      <p:sp>
        <p:nvSpPr>
          <p:cNvPr id="19" name="Rectangle 18">
            <a:extLst>
              <a:ext uri="{FF2B5EF4-FFF2-40B4-BE49-F238E27FC236}">
                <a16:creationId xmlns:a16="http://schemas.microsoft.com/office/drawing/2014/main" id="{2183CABC-493F-30B4-6F25-B335CC3A1E4B}"/>
              </a:ext>
            </a:extLst>
          </p:cNvPr>
          <p:cNvSpPr/>
          <p:nvPr/>
        </p:nvSpPr>
        <p:spPr>
          <a:xfrm>
            <a:off x="7120368" y="4411697"/>
            <a:ext cx="4507362" cy="2138180"/>
          </a:xfrm>
          <a:prstGeom prst="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Eksempler og verktøy</a:t>
            </a: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nb-NO" sz="1000" dirty="0">
                <a:solidFill>
                  <a:prstClr val="black"/>
                </a:solidFill>
                <a:latin typeface="Calibri" panose="020F0502020204030204"/>
                <a:ea typeface="+mn-lt"/>
                <a:cs typeface="Calibri" panose="020F0502020204030204"/>
                <a:hlinkClick r:id="rId6">
                  <a:extLst>
                    <a:ext uri="{A12FA001-AC4F-418D-AE19-62706E023703}">
                      <ahyp:hlinkClr xmlns:ahyp="http://schemas.microsoft.com/office/drawing/2018/hyperlinkcolor" val="tx"/>
                    </a:ext>
                  </a:extLst>
                </a:hlinkClick>
              </a:rPr>
              <a:t>InnoMed Ideutviklingsworkshop</a:t>
            </a:r>
            <a:endParaRPr lang="nb-NO" sz="1000" dirty="0">
              <a:solidFill>
                <a:prstClr val="black"/>
              </a:solidFill>
              <a:latin typeface="Calibri" panose="020F0502020204030204"/>
              <a:ea typeface="+mn-lt"/>
              <a:cs typeface="Calibri" panose="020F0502020204030204"/>
            </a:endParaRP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nb-NO" sz="1000" dirty="0">
                <a:solidFill>
                  <a:prstClr val="black"/>
                </a:solidFill>
                <a:latin typeface="Calibri" panose="020F0502020204030204"/>
                <a:ea typeface="+mn-lt"/>
                <a:cs typeface="Calibri" panose="020F0502020204030204"/>
                <a:hlinkClick r:id="rId7">
                  <a:extLst>
                    <a:ext uri="{A12FA001-AC4F-418D-AE19-62706E023703}">
                      <ahyp:hlinkClr xmlns:ahyp="http://schemas.microsoft.com/office/drawing/2018/hyperlinkcolor" val="tx"/>
                    </a:ext>
                  </a:extLst>
                </a:hlinkClick>
              </a:rPr>
              <a:t>Idé og problemløsning - KS</a:t>
            </a: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2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Arial"/>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0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Arial"/>
            </a:endParaRPr>
          </a:p>
        </p:txBody>
      </p:sp>
      <p:sp>
        <p:nvSpPr>
          <p:cNvPr id="28" name="Oval 27">
            <a:extLst>
              <a:ext uri="{FF2B5EF4-FFF2-40B4-BE49-F238E27FC236}">
                <a16:creationId xmlns:a16="http://schemas.microsoft.com/office/drawing/2014/main" id="{4F12FB34-F13F-F895-58F9-76747290BDEF}"/>
              </a:ext>
            </a:extLst>
          </p:cNvPr>
          <p:cNvSpPr/>
          <p:nvPr/>
        </p:nvSpPr>
        <p:spPr>
          <a:xfrm>
            <a:off x="11280690" y="2090624"/>
            <a:ext cx="611698" cy="611999"/>
          </a:xfrm>
          <a:prstGeom prst="ellipse">
            <a:avLst/>
          </a:prstGeom>
          <a:solidFill>
            <a:srgbClr val="FFFCD4"/>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9" name="Graphic 28" descr="Lights On with solid fill">
            <a:extLst>
              <a:ext uri="{FF2B5EF4-FFF2-40B4-BE49-F238E27FC236}">
                <a16:creationId xmlns:a16="http://schemas.microsoft.com/office/drawing/2014/main" id="{77FDD820-B59F-C7E1-C6BF-4938C64436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70539" y="2180623"/>
            <a:ext cx="432000" cy="432000"/>
          </a:xfrm>
          <a:prstGeom prst="rect">
            <a:avLst/>
          </a:prstGeom>
        </p:spPr>
      </p:pic>
      <p:sp>
        <p:nvSpPr>
          <p:cNvPr id="30" name="Oval 29">
            <a:extLst>
              <a:ext uri="{FF2B5EF4-FFF2-40B4-BE49-F238E27FC236}">
                <a16:creationId xmlns:a16="http://schemas.microsoft.com/office/drawing/2014/main" id="{D125F7D3-5A11-8033-6E95-96D40E5EB05A}"/>
              </a:ext>
            </a:extLst>
          </p:cNvPr>
          <p:cNvSpPr/>
          <p:nvPr/>
        </p:nvSpPr>
        <p:spPr>
          <a:xfrm>
            <a:off x="11280690" y="4424750"/>
            <a:ext cx="611698" cy="611999"/>
          </a:xfrm>
          <a:prstGeom prst="ellipse">
            <a:avLst/>
          </a:prstGeom>
          <a:solidFill>
            <a:srgbClr val="FFE99C"/>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31" name="Graphic 30" descr="Wrench with solid fill">
            <a:extLst>
              <a:ext uri="{FF2B5EF4-FFF2-40B4-BE49-F238E27FC236}">
                <a16:creationId xmlns:a16="http://schemas.microsoft.com/office/drawing/2014/main" id="{D834C7CE-3BB3-66F1-1803-E8C727996E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031765">
            <a:off x="11424539" y="4568749"/>
            <a:ext cx="324000" cy="324000"/>
          </a:xfrm>
          <a:prstGeom prst="rect">
            <a:avLst/>
          </a:prstGeom>
        </p:spPr>
      </p:pic>
    </p:spTree>
    <p:extLst>
      <p:ext uri="{BB962C8B-B14F-4D97-AF65-F5344CB8AC3E}">
        <p14:creationId xmlns:p14="http://schemas.microsoft.com/office/powerpoint/2010/main" val="446554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DC8DB191-9D5C-94F9-5E4A-ED2B2F436DDE}"/>
              </a:ext>
            </a:extLst>
          </p:cNvPr>
          <p:cNvSpPr txBox="1"/>
          <p:nvPr/>
        </p:nvSpPr>
        <p:spPr>
          <a:xfrm>
            <a:off x="1641949" y="1157634"/>
            <a:ext cx="9954357" cy="992579"/>
          </a:xfrm>
          <a:prstGeom prst="rect">
            <a:avLst/>
          </a:prstGeom>
          <a:noFill/>
        </p:spPr>
        <p:txBody>
          <a:bodyPr wrap="square" lIns="91440" tIns="45720" rIns="91440" bIns="45720" rtlCol="0" anchor="t">
            <a:spAutoFit/>
          </a:bodyPr>
          <a:lstStyle/>
          <a:p>
            <a:r>
              <a:rPr lang="nb-NO" sz="1600">
                <a:ea typeface="Calibri"/>
                <a:cs typeface="Times New Roman"/>
              </a:rPr>
              <a:t>Endringer i samhandling er komplisert å måle. Det finnes få tall som gir oss et godt bilde av hvordan samhandlingen faktisk fungerer. For å evaluere gevinstrealisering i prosjektet må man derfor ta utgangspunkt i de målinger man har tilgjengelig og gjøre enkle spørreundersøkelser for å få mer informasjon. </a:t>
            </a:r>
            <a:endParaRPr lang="nb-NO" sz="1600">
              <a:effectLst/>
              <a:ea typeface="Calibri"/>
              <a:cs typeface="Times New Roman" panose="02020603050405020304" pitchFamily="18" charset="0"/>
            </a:endParaRPr>
          </a:p>
          <a:p>
            <a:endParaRPr lang="nb-NO" sz="1050">
              <a:cs typeface="Arial" panose="020B0604020202020204" pitchFamily="34" charset="0"/>
            </a:endParaRPr>
          </a:p>
        </p:txBody>
      </p:sp>
      <p:sp>
        <p:nvSpPr>
          <p:cNvPr id="55" name="TextBox 54">
            <a:extLst>
              <a:ext uri="{FF2B5EF4-FFF2-40B4-BE49-F238E27FC236}">
                <a16:creationId xmlns:a16="http://schemas.microsoft.com/office/drawing/2014/main" id="{FBE2DEC4-4C46-7559-DD1B-C2AE0781C1F3}"/>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ea typeface="Calibri"/>
                <a:cs typeface="Calibri"/>
              </a:rPr>
              <a:t>Måle gevinster og evaluere resultater </a:t>
            </a:r>
            <a:endParaRPr lang="nb-NO" dirty="0">
              <a:ea typeface="Calibri"/>
              <a:cs typeface="Calibri"/>
            </a:endParaRPr>
          </a:p>
        </p:txBody>
      </p:sp>
      <p:sp>
        <p:nvSpPr>
          <p:cNvPr id="4" name="Oval 3">
            <a:hlinkClick r:id="" action="ppaction://noaction"/>
            <a:extLst>
              <a:ext uri="{FF2B5EF4-FFF2-40B4-BE49-F238E27FC236}">
                <a16:creationId xmlns:a16="http://schemas.microsoft.com/office/drawing/2014/main" id="{C92E25B7-19A2-C745-1B0B-EE1E97D20008}"/>
              </a:ext>
            </a:extLst>
          </p:cNvPr>
          <p:cNvSpPr/>
          <p:nvPr/>
        </p:nvSpPr>
        <p:spPr>
          <a:xfrm>
            <a:off x="257730" y="874466"/>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5" name="Oval 4">
            <a:hlinkClick r:id="" action="ppaction://noaction"/>
            <a:extLst>
              <a:ext uri="{FF2B5EF4-FFF2-40B4-BE49-F238E27FC236}">
                <a16:creationId xmlns:a16="http://schemas.microsoft.com/office/drawing/2014/main" id="{07FE240D-E21B-CA13-B812-25F6944F7629}"/>
              </a:ext>
            </a:extLst>
          </p:cNvPr>
          <p:cNvSpPr/>
          <p:nvPr/>
        </p:nvSpPr>
        <p:spPr>
          <a:xfrm>
            <a:off x="243414" y="237776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6" name="Oval 15">
            <a:hlinkClick r:id="" action="ppaction://noaction"/>
            <a:extLst>
              <a:ext uri="{FF2B5EF4-FFF2-40B4-BE49-F238E27FC236}">
                <a16:creationId xmlns:a16="http://schemas.microsoft.com/office/drawing/2014/main" id="{BA90E9D6-4678-4004-6069-97460F1DDED1}"/>
              </a:ext>
            </a:extLst>
          </p:cNvPr>
          <p:cNvSpPr/>
          <p:nvPr/>
        </p:nvSpPr>
        <p:spPr>
          <a:xfrm>
            <a:off x="243413" y="5384354"/>
            <a:ext cx="1123343" cy="1039833"/>
          </a:xfrm>
          <a:prstGeom prst="ellipse">
            <a:avLst/>
          </a:prstGeom>
          <a:solidFill>
            <a:srgbClr val="FFE79A"/>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Ta i bruk samhandlings-forløpene</a:t>
            </a:r>
          </a:p>
        </p:txBody>
      </p:sp>
      <p:sp>
        <p:nvSpPr>
          <p:cNvPr id="17" name="Oval 16">
            <a:hlinkClick r:id="" action="ppaction://noaction"/>
            <a:extLst>
              <a:ext uri="{FF2B5EF4-FFF2-40B4-BE49-F238E27FC236}">
                <a16:creationId xmlns:a16="http://schemas.microsoft.com/office/drawing/2014/main" id="{0B78386D-1D18-12E7-3B71-7ED95D125A4B}"/>
              </a:ext>
            </a:extLst>
          </p:cNvPr>
          <p:cNvSpPr/>
          <p:nvPr/>
        </p:nvSpPr>
        <p:spPr>
          <a:xfrm>
            <a:off x="243413" y="388105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cxnSp>
        <p:nvCxnSpPr>
          <p:cNvPr id="20" name="Straight Connector 19">
            <a:extLst>
              <a:ext uri="{FF2B5EF4-FFF2-40B4-BE49-F238E27FC236}">
                <a16:creationId xmlns:a16="http://schemas.microsoft.com/office/drawing/2014/main" id="{C375F4E5-3C6B-C545-FF69-63C35D7E08D6}"/>
              </a:ext>
            </a:extLst>
          </p:cNvPr>
          <p:cNvCxnSpPr>
            <a:cxnSpLocks/>
          </p:cNvCxnSpPr>
          <p:nvPr/>
        </p:nvCxnSpPr>
        <p:spPr>
          <a:xfrm>
            <a:off x="1720506" y="404924"/>
            <a:ext cx="6155673" cy="10871"/>
          </a:xfrm>
          <a:prstGeom prst="line">
            <a:avLst/>
          </a:prstGeom>
          <a:ln/>
        </p:spPr>
        <p:style>
          <a:lnRef idx="1">
            <a:schemeClr val="dk1"/>
          </a:lnRef>
          <a:fillRef idx="0">
            <a:schemeClr val="dk1"/>
          </a:fillRef>
          <a:effectRef idx="0">
            <a:schemeClr val="dk1"/>
          </a:effectRef>
          <a:fontRef idx="minor">
            <a:schemeClr val="tx1"/>
          </a:fontRef>
        </p:style>
      </p:cxnSp>
      <p:sp>
        <p:nvSpPr>
          <p:cNvPr id="21" name="Rectangle: Rounded Corners 23">
            <a:hlinkClick r:id="" action="ppaction://noaction"/>
            <a:extLst>
              <a:ext uri="{FF2B5EF4-FFF2-40B4-BE49-F238E27FC236}">
                <a16:creationId xmlns:a16="http://schemas.microsoft.com/office/drawing/2014/main" id="{EF4333E7-BB33-D167-8022-DE52F7E738E7}"/>
              </a:ext>
            </a:extLst>
          </p:cNvPr>
          <p:cNvSpPr/>
          <p:nvPr/>
        </p:nvSpPr>
        <p:spPr>
          <a:xfrm>
            <a:off x="1673372" y="213944"/>
            <a:ext cx="1682183" cy="397672"/>
          </a:xfrm>
          <a:prstGeom prst="roundRect">
            <a:avLst/>
          </a:prstGeom>
          <a:solidFill>
            <a:srgbClr val="FFE79A"/>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Ta i bruk </a:t>
            </a:r>
            <a:br>
              <a:rPr lang="nb-NO" sz="900" dirty="0">
                <a:solidFill>
                  <a:schemeClr val="tx1"/>
                </a:solidFill>
              </a:rPr>
            </a:br>
            <a:r>
              <a:rPr lang="nb-NO" sz="900" dirty="0">
                <a:solidFill>
                  <a:schemeClr val="tx1"/>
                </a:solidFill>
              </a:rPr>
              <a:t>samhandlingsforløpene</a:t>
            </a:r>
          </a:p>
        </p:txBody>
      </p:sp>
      <p:sp>
        <p:nvSpPr>
          <p:cNvPr id="22" name="Rectangle: Rounded Corners 23">
            <a:hlinkClick r:id="" action="ppaction://noaction"/>
            <a:extLst>
              <a:ext uri="{FF2B5EF4-FFF2-40B4-BE49-F238E27FC236}">
                <a16:creationId xmlns:a16="http://schemas.microsoft.com/office/drawing/2014/main" id="{677B63CC-8688-22C6-B159-03021BEFFDB4}"/>
              </a:ext>
            </a:extLst>
          </p:cNvPr>
          <p:cNvSpPr/>
          <p:nvPr/>
        </p:nvSpPr>
        <p:spPr>
          <a:xfrm>
            <a:off x="3744165" y="232283"/>
            <a:ext cx="1682183" cy="397672"/>
          </a:xfrm>
          <a:prstGeom prst="roundRect">
            <a:avLst/>
          </a:prstGeom>
          <a:solidFill>
            <a:srgbClr val="FFE7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Lage kart over tjenestene</a:t>
            </a:r>
            <a:endParaRPr lang="nb-NO"/>
          </a:p>
        </p:txBody>
      </p:sp>
      <p:sp>
        <p:nvSpPr>
          <p:cNvPr id="23" name="Rectangle: Rounded Corners 23">
            <a:hlinkClick r:id="" action="ppaction://noaction"/>
            <a:extLst>
              <a:ext uri="{FF2B5EF4-FFF2-40B4-BE49-F238E27FC236}">
                <a16:creationId xmlns:a16="http://schemas.microsoft.com/office/drawing/2014/main" id="{13A594F4-33A7-649C-3344-79FBE26B03CF}"/>
              </a:ext>
            </a:extLst>
          </p:cNvPr>
          <p:cNvSpPr/>
          <p:nvPr/>
        </p:nvSpPr>
        <p:spPr>
          <a:xfrm>
            <a:off x="5814958" y="232283"/>
            <a:ext cx="1682183" cy="397672"/>
          </a:xfrm>
          <a:prstGeom prst="roundRect">
            <a:avLst/>
          </a:prstGeom>
          <a:solidFill>
            <a:srgbClr val="FFE79A"/>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Gjøre tjenestene mer sammenhengende</a:t>
            </a:r>
          </a:p>
        </p:txBody>
      </p:sp>
      <p:sp>
        <p:nvSpPr>
          <p:cNvPr id="3" name="TekstSylinder 2">
            <a:extLst>
              <a:ext uri="{FF2B5EF4-FFF2-40B4-BE49-F238E27FC236}">
                <a16:creationId xmlns:a16="http://schemas.microsoft.com/office/drawing/2014/main" id="{9C44C51B-7AFD-E67F-6076-7F6C1FBE9084}"/>
              </a:ext>
            </a:extLst>
          </p:cNvPr>
          <p:cNvSpPr txBox="1"/>
          <p:nvPr/>
        </p:nvSpPr>
        <p:spPr>
          <a:xfrm>
            <a:off x="1602671" y="4590173"/>
            <a:ext cx="298420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endParaRPr lang="nb-NO" sz="1100">
              <a:cs typeface="Calibri"/>
            </a:endParaRPr>
          </a:p>
        </p:txBody>
      </p:sp>
      <p:sp>
        <p:nvSpPr>
          <p:cNvPr id="2" name="Rectangle: Rounded Corners 23">
            <a:hlinkClick r:id="" action="ppaction://noaction"/>
            <a:extLst>
              <a:ext uri="{FF2B5EF4-FFF2-40B4-BE49-F238E27FC236}">
                <a16:creationId xmlns:a16="http://schemas.microsoft.com/office/drawing/2014/main" id="{F2094D1E-59DE-5FF5-300E-E5F4E8BF8D35}"/>
              </a:ext>
            </a:extLst>
          </p:cNvPr>
          <p:cNvSpPr/>
          <p:nvPr/>
        </p:nvSpPr>
        <p:spPr>
          <a:xfrm>
            <a:off x="7885751" y="213943"/>
            <a:ext cx="1682183" cy="397672"/>
          </a:xfrm>
          <a:prstGeom prst="roundRect">
            <a:avLst/>
          </a:prstGeom>
          <a:solidFill>
            <a:srgbClr val="FFE79A"/>
          </a:solidFill>
          <a:ln w="19050">
            <a:solidFill>
              <a:srgbClr val="BF900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Måle gevinster </a:t>
            </a:r>
          </a:p>
          <a:p>
            <a:pPr algn="ctr" defTabSz="995478"/>
            <a:r>
              <a:rPr lang="nb-NO" sz="900" dirty="0">
                <a:solidFill>
                  <a:schemeClr val="tx1"/>
                </a:solidFill>
              </a:rPr>
              <a:t>og evaluere resultater</a:t>
            </a:r>
          </a:p>
        </p:txBody>
      </p:sp>
      <p:sp>
        <p:nvSpPr>
          <p:cNvPr id="8" name="Rectangle 7">
            <a:extLst>
              <a:ext uri="{FF2B5EF4-FFF2-40B4-BE49-F238E27FC236}">
                <a16:creationId xmlns:a16="http://schemas.microsoft.com/office/drawing/2014/main" id="{F95F0AFB-2A16-8651-BEEF-75643C8D492A}"/>
              </a:ext>
            </a:extLst>
          </p:cNvPr>
          <p:cNvSpPr/>
          <p:nvPr/>
        </p:nvSpPr>
        <p:spPr>
          <a:xfrm>
            <a:off x="1673372" y="2090982"/>
            <a:ext cx="4926123"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a:ea typeface="Calibri"/>
                <a:cs typeface="Calibri"/>
              </a:rPr>
              <a:t>Hvordan måle gevinster av arbeidet?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mn-ea"/>
                <a:cs typeface="Calibri"/>
              </a:rPr>
              <a:t>I Helse Fonna rapporterer både kommuner og spesialisthelsetjeneste om at </a:t>
            </a:r>
            <a:br>
              <a:rPr kumimoji="0" lang="nb-NO" sz="1100" b="0" i="0" u="none" strike="noStrike" kern="1200" cap="none" spc="0" normalizeH="0" baseline="0" noProof="0" dirty="0">
                <a:ln>
                  <a:noFill/>
                </a:ln>
                <a:solidFill>
                  <a:prstClr val="white"/>
                </a:solidFill>
                <a:effectLst/>
                <a:uLnTx/>
                <a:uFillTx/>
                <a:latin typeface="Calibri"/>
                <a:ea typeface="+mn-ea"/>
                <a:cs typeface="Calibri"/>
              </a:rPr>
            </a:br>
            <a:r>
              <a:rPr kumimoji="0" lang="nb-NO" sz="1100" b="0" i="0" u="none" strike="noStrike" kern="1200" cap="none" spc="0" normalizeH="0" baseline="0" noProof="0" dirty="0">
                <a:ln>
                  <a:noFill/>
                </a:ln>
                <a:solidFill>
                  <a:prstClr val="black"/>
                </a:solidFill>
                <a:effectLst/>
                <a:uLnTx/>
                <a:uFillTx/>
                <a:latin typeface="Calibri"/>
                <a:ea typeface="+mn-ea"/>
                <a:cs typeface="Calibri"/>
              </a:rPr>
              <a:t>arbeidet med Barn og unges helsetjeneste har ført til endringer i samhandling, </a:t>
            </a:r>
            <a:br>
              <a:rPr kumimoji="0" lang="nb-NO" sz="1100" b="0" i="0" u="none" strike="noStrike" kern="1200" cap="none" spc="0" normalizeH="0" baseline="0" noProof="0" dirty="0">
                <a:ln>
                  <a:noFill/>
                </a:ln>
                <a:solidFill>
                  <a:prstClr val="white"/>
                </a:solidFill>
                <a:effectLst/>
                <a:uLnTx/>
                <a:uFillTx/>
                <a:latin typeface="Calibri"/>
                <a:ea typeface="+mn-ea"/>
                <a:cs typeface="Calibri"/>
              </a:rPr>
            </a:br>
            <a:r>
              <a:rPr kumimoji="0" lang="nb-NO" sz="1100" b="0" i="0" u="none" strike="noStrike" kern="1200" cap="none" spc="0" normalizeH="0" baseline="0" noProof="0" dirty="0">
                <a:ln>
                  <a:noFill/>
                </a:ln>
                <a:solidFill>
                  <a:prstClr val="black"/>
                </a:solidFill>
                <a:effectLst/>
                <a:uLnTx/>
                <a:uFillTx/>
                <a:latin typeface="Calibri"/>
                <a:ea typeface="+mn-ea"/>
                <a:cs typeface="Calibri"/>
              </a:rPr>
              <a:t>at roller og ansvarsområder er blitt tydeligere og at det gir mer effektive forløp for barn og unge. </a:t>
            </a:r>
            <a:br>
              <a:rPr kumimoji="0" lang="nb-NO" sz="1100" b="0" i="0" u="none" strike="noStrike" kern="1200" cap="none" spc="0" normalizeH="0" baseline="0" noProof="0" dirty="0">
                <a:ln>
                  <a:noFill/>
                </a:ln>
                <a:solidFill>
                  <a:prstClr val="white"/>
                </a:solidFill>
                <a:effectLst/>
                <a:uLnTx/>
                <a:uFillTx/>
                <a:latin typeface="Calibri"/>
                <a:ea typeface="+mn-ea"/>
                <a:cs typeface="Calibri"/>
              </a:rPr>
            </a:br>
            <a:br>
              <a:rPr kumimoji="0" lang="nb-NO" sz="1100" b="0" i="0" u="none" strike="noStrike" kern="1200" cap="none" spc="0" normalizeH="0" baseline="0" noProof="0" dirty="0">
                <a:ln>
                  <a:noFill/>
                </a:ln>
                <a:solidFill>
                  <a:prstClr val="white"/>
                </a:solidFill>
                <a:effectLst/>
                <a:uLnTx/>
                <a:uFillTx/>
                <a:latin typeface="Calibri"/>
                <a:ea typeface="+mn-ea"/>
                <a:cs typeface="Calibri"/>
              </a:rPr>
            </a:br>
            <a:r>
              <a:rPr kumimoji="0" lang="nb-NO" sz="1100" b="0" i="0" u="none" strike="noStrike" kern="1200" cap="none" spc="0" normalizeH="0" baseline="0" noProof="0" dirty="0">
                <a:ln>
                  <a:noFill/>
                </a:ln>
                <a:solidFill>
                  <a:prstClr val="black"/>
                </a:solidFill>
                <a:effectLst/>
                <a:uLnTx/>
                <a:uFillTx/>
                <a:latin typeface="Calibri"/>
                <a:ea typeface="+mn-ea"/>
                <a:cs typeface="Calibri"/>
              </a:rPr>
              <a:t>Etter implementering er avslagsprosent på henvisninger til BUP redusert, særlig gjelder det henvisninger fra kommunale tjenester. Avslag på henvisninger gis i dag nesten utelukkende til fastleger som ikke forholder seg til sjekklister for henvisning i samhandlingsforløpene.</a:t>
            </a:r>
            <a:br>
              <a:rPr kumimoji="0" lang="nb-NO" sz="1100" b="0" i="0" u="none" strike="noStrike" kern="1200" cap="none" spc="0" normalizeH="0" baseline="0" noProof="0" dirty="0">
                <a:ln>
                  <a:noFill/>
                </a:ln>
                <a:solidFill>
                  <a:prstClr val="white"/>
                </a:solidFill>
                <a:effectLst/>
                <a:uLnTx/>
                <a:uFillTx/>
                <a:latin typeface="Calibri"/>
                <a:ea typeface="+mn-ea"/>
                <a:cs typeface="Calibri"/>
              </a:rPr>
            </a:br>
            <a:endParaRPr kumimoji="0" lang="nb-NO" sz="1100" b="0"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Calibri"/>
                <a:cs typeface="Calibri"/>
              </a:rPr>
              <a:t>Følgende </a:t>
            </a:r>
            <a:r>
              <a:rPr kumimoji="0" lang="nb-NO" sz="1100" b="0" i="0" u="none" strike="noStrike" kern="1200" cap="none" spc="0" normalizeH="0" baseline="0" noProof="0" dirty="0" err="1">
                <a:ln>
                  <a:noFill/>
                </a:ln>
                <a:solidFill>
                  <a:prstClr val="black"/>
                </a:solidFill>
                <a:effectLst/>
                <a:uLnTx/>
                <a:uFillTx/>
                <a:latin typeface="Calibri"/>
                <a:ea typeface="Calibri"/>
                <a:cs typeface="Calibri"/>
              </a:rPr>
              <a:t>måleparametre</a:t>
            </a:r>
            <a:r>
              <a:rPr kumimoji="0" lang="nb-NO" sz="1100" b="0" i="0" u="none" strike="noStrike" kern="1200" cap="none" spc="0" normalizeH="0" baseline="0" noProof="0" dirty="0">
                <a:ln>
                  <a:noFill/>
                </a:ln>
                <a:solidFill>
                  <a:prstClr val="black"/>
                </a:solidFill>
                <a:effectLst/>
                <a:uLnTx/>
                <a:uFillTx/>
                <a:latin typeface="Calibri"/>
                <a:ea typeface="Calibri"/>
                <a:cs typeface="Calibri"/>
              </a:rPr>
              <a:t> kan følges over tid:</a:t>
            </a: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Calibri"/>
                <a:cs typeface="Calibri"/>
              </a:rPr>
              <a:t>Avslagsprosent ved hver BUP.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Calibri"/>
                <a:cs typeface="Calibri"/>
              </a:rPr>
              <a:t>Brukertilfredshet med samhandling målt ved brukererfaringsundersøkelser i </a:t>
            </a:r>
            <a:r>
              <a:rPr kumimoji="0" lang="nb-NO" sz="1100" b="0" i="0" u="none" strike="noStrike" kern="1200" cap="none" spc="0" normalizeH="0" baseline="0" noProof="0" dirty="0" err="1">
                <a:ln>
                  <a:noFill/>
                </a:ln>
                <a:solidFill>
                  <a:prstClr val="black"/>
                </a:solidFill>
                <a:effectLst/>
                <a:uLnTx/>
                <a:uFillTx/>
                <a:latin typeface="Calibri"/>
                <a:ea typeface="Calibri"/>
                <a:cs typeface="Calibri"/>
              </a:rPr>
              <a:t>BUPene</a:t>
            </a:r>
            <a:r>
              <a:rPr kumimoji="0" lang="nb-NO" sz="1100" b="0" i="0" u="none" strike="noStrike" kern="1200" cap="none" spc="0" normalizeH="0" baseline="0" noProof="0" dirty="0">
                <a:ln>
                  <a:noFill/>
                </a:ln>
                <a:solidFill>
                  <a:prstClr val="black"/>
                </a:solidFill>
                <a:effectLst/>
                <a:uLnTx/>
                <a:uFillTx/>
                <a:latin typeface="Calibri"/>
                <a:ea typeface="Calibri"/>
                <a:cs typeface="Calibri"/>
              </a:rPr>
              <a:t>, egne spørsmål om ungdommers og foresattes oppfatning av hvordan BUP samhandler med kommunale tjenester.</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Calibri"/>
                <a:cs typeface="Calibri"/>
              </a:rPr>
              <a:t>BUPs samhandling med andre tjenester målt ved koding i Nasjonale pasientforløp barn og unge.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nb-NO" sz="1100" b="0" i="0" u="none" strike="noStrike" kern="1200" cap="none" spc="0" normalizeH="0" baseline="0" noProof="0" dirty="0">
                <a:ln>
                  <a:noFill/>
                </a:ln>
                <a:solidFill>
                  <a:prstClr val="black"/>
                </a:solidFill>
                <a:effectLst/>
                <a:uLnTx/>
                <a:uFillTx/>
                <a:latin typeface="Calibri"/>
                <a:ea typeface="Calibri"/>
                <a:cs typeface="Calibri"/>
              </a:rPr>
              <a:t>Fagfolks vurdering av samhandling mellom tjenester målt ved bruk av enkle spørreskjema som sendes ut til tjenestene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For å kunne følge hvordan det går med avslagsprosent har Helse Vest laget en  rapport på bakgrunn av NPR tall som viser henvisningsrater fra hver kommune og avslagsprosent. Rapporten er bare tilgjengelig internt i Helse Vest, men under verktøy finnes en PP fil som viser eksempler på </a:t>
            </a:r>
            <a:r>
              <a:rPr kumimoji="0" lang="nb-NO" sz="1100" b="0" i="0" u="none" strike="noStrike" kern="1200" cap="none" spc="0" normalizeH="0" baseline="0" noProof="0" dirty="0" err="1">
                <a:ln>
                  <a:noFill/>
                </a:ln>
                <a:solidFill>
                  <a:prstClr val="black"/>
                </a:solidFill>
                <a:effectLst/>
                <a:uLnTx/>
                <a:uFillTx/>
                <a:latin typeface="Calibri" panose="020F0502020204030204"/>
                <a:ea typeface="+mn-ea"/>
                <a:cs typeface="Calibri"/>
              </a:rPr>
              <a:t>datauttrekk</a:t>
            </a:r>
            <a:r>
              <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9" name="Oval 8">
            <a:extLst>
              <a:ext uri="{FF2B5EF4-FFF2-40B4-BE49-F238E27FC236}">
                <a16:creationId xmlns:a16="http://schemas.microsoft.com/office/drawing/2014/main" id="{4A61E932-BB5A-33DD-B3E6-B3338F1781F2}"/>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3" name="Graphic 12" descr="Clipboard Partially Checked with solid fill">
            <a:extLst>
              <a:ext uri="{FF2B5EF4-FFF2-40B4-BE49-F238E27FC236}">
                <a16:creationId xmlns:a16="http://schemas.microsoft.com/office/drawing/2014/main" id="{6179EF46-B758-06D1-D09C-A3C382BBC1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6220" y="2180623"/>
            <a:ext cx="432000" cy="432000"/>
          </a:xfrm>
          <a:prstGeom prst="rect">
            <a:avLst/>
          </a:prstGeom>
        </p:spPr>
      </p:pic>
      <p:sp>
        <p:nvSpPr>
          <p:cNvPr id="14" name="Rectangle 13">
            <a:extLst>
              <a:ext uri="{FF2B5EF4-FFF2-40B4-BE49-F238E27FC236}">
                <a16:creationId xmlns:a16="http://schemas.microsoft.com/office/drawing/2014/main" id="{1CC4E3A3-3DB6-B686-8EAF-CFB73CBF84B0}"/>
              </a:ext>
            </a:extLst>
          </p:cNvPr>
          <p:cNvSpPr/>
          <p:nvPr/>
        </p:nvSpPr>
        <p:spPr>
          <a:xfrm>
            <a:off x="7120368" y="2090981"/>
            <a:ext cx="4507362" cy="2169602"/>
          </a:xfrm>
          <a:prstGeom prst="rect">
            <a:avLst/>
          </a:prstGeom>
          <a:solidFill>
            <a:srgbClr val="FF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mn-cs"/>
              </a:rPr>
              <a:t>Gevinstrealisering handler om å skape en felles forståelse for hva man </a:t>
            </a:r>
            <a:b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mn-cs"/>
              </a:rPr>
              <a:t>ønsker å oppnå med prosjektet.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Calibri"/>
              </a:rPr>
              <a:t>For å vurdere gevinstrealisering, må man ta utgangspunkt i utfordringsbildet man identifiserte i oppstarten av prosjektet. Se på hvilken statistikk dere fant og vurder om disse kan brukes for å evaluere gevinster av arbeidet.</a:t>
            </a:r>
            <a:endParaRPr kumimoji="0" lang="nb-NO" sz="10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a:rPr>
              <a:t>Gjennom dokumentasjon av gevinster k</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mn-cs"/>
              </a:rPr>
              <a:t>an man vise hva prosjektet har oppnådd underveis i prosjektet og ved avslutning.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mn-cs"/>
              </a:rPr>
              <a:t>I Helse Fonna var det å redusere avslagsprosent et sentralt mål for prosjektet. Grunnet pandemieffekt med uvanlig stor økning i henvisningsrater, har det vært vanskelig å måle faktisk gevinstrealisering i implementeringsperioden. </a:t>
            </a:r>
          </a:p>
          <a:p>
            <a:pPr marL="171450" marR="0" lvl="0" indent="-171450" algn="l" defTabSz="914400" rtl="0" eaLnBrk="1" fontAlgn="auto" latinLnBrk="0" hangingPunct="1">
              <a:lnSpc>
                <a:spcPct val="100000"/>
              </a:lnSpc>
              <a:spcBef>
                <a:spcPts val="800"/>
              </a:spcBef>
              <a:spcAft>
                <a:spcPts val="0"/>
              </a:spcAft>
              <a:buClrTx/>
              <a:buSzTx/>
              <a:buFont typeface="Arial,Sans-Serif"/>
              <a:buChar char="•"/>
              <a:tabLst/>
              <a:defRPr/>
            </a:pPr>
            <a:endParaRPr kumimoji="0" lang="nb-NO"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a:endParaRPr>
          </a:p>
        </p:txBody>
      </p:sp>
      <p:sp>
        <p:nvSpPr>
          <p:cNvPr id="15" name="Rectangle 14">
            <a:extLst>
              <a:ext uri="{FF2B5EF4-FFF2-40B4-BE49-F238E27FC236}">
                <a16:creationId xmlns:a16="http://schemas.microsoft.com/office/drawing/2014/main" id="{7732B228-7589-890F-24DE-9B82988BF9F0}"/>
              </a:ext>
            </a:extLst>
          </p:cNvPr>
          <p:cNvSpPr/>
          <p:nvPr/>
        </p:nvSpPr>
        <p:spPr>
          <a:xfrm>
            <a:off x="7120368" y="4411697"/>
            <a:ext cx="4507362" cy="2138180"/>
          </a:xfrm>
          <a:prstGeom prst="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Eksempler og verktøy</a:t>
            </a: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Calibri"/>
                <a:hlinkClick r:id="rId5">
                  <a:extLst>
                    <a:ext uri="{A12FA001-AC4F-418D-AE19-62706E023703}">
                      <ahyp:hlinkClr xmlns:ahyp="http://schemas.microsoft.com/office/drawing/2018/hyperlinkcolor" val="tx"/>
                    </a:ext>
                  </a:extLst>
                </a:hlinkClick>
              </a:rPr>
              <a:t>Faglig rapport BUP i Helse Vest (PDF)</a:t>
            </a:r>
            <a:endPar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6">
                  <a:extLst>
                    <a:ext uri="{A12FA001-AC4F-418D-AE19-62706E023703}">
                      <ahyp:hlinkClr xmlns:ahyp="http://schemas.microsoft.com/office/drawing/2018/hyperlinkcolor" val="tx"/>
                    </a:ext>
                  </a:extLst>
                </a:hlinkClick>
              </a:rPr>
              <a:t>Erfaringer</a:t>
            </a:r>
            <a:r>
              <a:rPr kumimoji="0" lang="nb-NO" sz="1000" b="0" i="0" u="none" strike="noStrike" kern="1200" cap="none" spc="0" normalizeH="0" baseline="0" noProof="0" dirty="0">
                <a:ln>
                  <a:noFill/>
                </a:ln>
                <a:solidFill>
                  <a:prstClr val="black"/>
                </a:solidFill>
                <a:effectLst/>
                <a:uLnTx/>
                <a:uFillTx/>
                <a:latin typeface="Calibri" panose="020F0502020204030204"/>
                <a:ea typeface="Calibri"/>
                <a:cs typeface="Arial"/>
                <a:hlinkClick r:id="rId6">
                  <a:extLst>
                    <a:ext uri="{A12FA001-AC4F-418D-AE19-62706E023703}">
                      <ahyp:hlinkClr xmlns:ahyp="http://schemas.microsoft.com/office/drawing/2018/hyperlinkcolor" val="tx"/>
                    </a:ext>
                  </a:extLst>
                </a:hlinkClick>
              </a:rPr>
              <a:t> og resultater fra Fonna prosjektet (Film)</a:t>
            </a:r>
            <a:endParaRPr kumimoji="0" lang="nb-NO" sz="1000" b="0" i="0" u="none" strike="noStrike" kern="1200" cap="none" spc="0" normalizeH="0" baseline="0" noProof="0" dirty="0">
              <a:ln>
                <a:noFill/>
              </a:ln>
              <a:solidFill>
                <a:prstClr val="black"/>
              </a:solidFill>
              <a:effectLst/>
              <a:highlight>
                <a:srgbClr val="FFFF00"/>
              </a:highlight>
              <a:uLnTx/>
              <a:uFillTx/>
              <a:latin typeface="Calibri" panose="020F0502020204030204"/>
              <a:ea typeface="Calibri"/>
              <a:cs typeface="Arial"/>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0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0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Arial"/>
            </a:endParaRPr>
          </a:p>
        </p:txBody>
      </p:sp>
      <p:sp>
        <p:nvSpPr>
          <p:cNvPr id="26" name="Oval 25">
            <a:extLst>
              <a:ext uri="{FF2B5EF4-FFF2-40B4-BE49-F238E27FC236}">
                <a16:creationId xmlns:a16="http://schemas.microsoft.com/office/drawing/2014/main" id="{C19F7A2F-7780-AF54-6B75-CC5F43031D33}"/>
              </a:ext>
            </a:extLst>
          </p:cNvPr>
          <p:cNvSpPr/>
          <p:nvPr/>
        </p:nvSpPr>
        <p:spPr>
          <a:xfrm>
            <a:off x="11280690" y="2090624"/>
            <a:ext cx="611698" cy="611999"/>
          </a:xfrm>
          <a:prstGeom prst="ellipse">
            <a:avLst/>
          </a:prstGeom>
          <a:solidFill>
            <a:srgbClr val="FFFCD4"/>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7" name="Graphic 26" descr="Lights On with solid fill">
            <a:extLst>
              <a:ext uri="{FF2B5EF4-FFF2-40B4-BE49-F238E27FC236}">
                <a16:creationId xmlns:a16="http://schemas.microsoft.com/office/drawing/2014/main" id="{153C180E-644D-C796-EF94-C8960C5414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0539" y="2180623"/>
            <a:ext cx="432000" cy="432000"/>
          </a:xfrm>
          <a:prstGeom prst="rect">
            <a:avLst/>
          </a:prstGeom>
        </p:spPr>
      </p:pic>
      <p:sp>
        <p:nvSpPr>
          <p:cNvPr id="28" name="Oval 27">
            <a:extLst>
              <a:ext uri="{FF2B5EF4-FFF2-40B4-BE49-F238E27FC236}">
                <a16:creationId xmlns:a16="http://schemas.microsoft.com/office/drawing/2014/main" id="{3442D516-5FC0-7EB4-937B-8A53B34EB1F2}"/>
              </a:ext>
            </a:extLst>
          </p:cNvPr>
          <p:cNvSpPr/>
          <p:nvPr/>
        </p:nvSpPr>
        <p:spPr>
          <a:xfrm>
            <a:off x="11280690" y="4424750"/>
            <a:ext cx="611698" cy="611999"/>
          </a:xfrm>
          <a:prstGeom prst="ellipse">
            <a:avLst/>
          </a:prstGeom>
          <a:solidFill>
            <a:srgbClr val="FFE99C"/>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9" name="Graphic 28" descr="Wrench with solid fill">
            <a:extLst>
              <a:ext uri="{FF2B5EF4-FFF2-40B4-BE49-F238E27FC236}">
                <a16:creationId xmlns:a16="http://schemas.microsoft.com/office/drawing/2014/main" id="{C72C585B-D353-9486-6858-11398D6C1D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031765">
            <a:off x="11424539" y="4568749"/>
            <a:ext cx="324000" cy="324000"/>
          </a:xfrm>
          <a:prstGeom prst="rect">
            <a:avLst/>
          </a:prstGeom>
        </p:spPr>
      </p:pic>
    </p:spTree>
    <p:extLst>
      <p:ext uri="{BB962C8B-B14F-4D97-AF65-F5344CB8AC3E}">
        <p14:creationId xmlns:p14="http://schemas.microsoft.com/office/powerpoint/2010/main" val="2663846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455C3F44-0DC5-E0C9-19AE-018062888E61}"/>
              </a:ext>
            </a:extLst>
          </p:cNvPr>
          <p:cNvCxnSpPr>
            <a:cxnSpLocks/>
          </p:cNvCxnSpPr>
          <p:nvPr/>
        </p:nvCxnSpPr>
        <p:spPr>
          <a:xfrm flipV="1">
            <a:off x="2094039" y="6118101"/>
            <a:ext cx="4912257" cy="12125"/>
          </a:xfrm>
          <a:prstGeom prst="line">
            <a:avLst/>
          </a:prstGeom>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40687AC-9390-4C61-BD38-C937FBE2E6D4}"/>
              </a:ext>
            </a:extLst>
          </p:cNvPr>
          <p:cNvSpPr txBox="1"/>
          <p:nvPr/>
        </p:nvSpPr>
        <p:spPr>
          <a:xfrm>
            <a:off x="710584" y="912307"/>
            <a:ext cx="9574584" cy="923330"/>
          </a:xfrm>
          <a:prstGeom prst="rect">
            <a:avLst/>
          </a:prstGeom>
          <a:noFill/>
        </p:spPr>
        <p:txBody>
          <a:bodyPr wrap="square" lIns="91440" tIns="45720" rIns="91440" bIns="45720" rtlCol="0" anchor="t">
            <a:spAutoFit/>
          </a:bodyPr>
          <a:lstStyle/>
          <a:p>
            <a:r>
              <a:rPr lang="nb-NO" sz="1400">
                <a:solidFill>
                  <a:srgbClr val="000000"/>
                </a:solidFill>
                <a:cs typeface="Calibri"/>
              </a:rPr>
              <a:t>Guiden beskriver fire hovedfaser som anbefales å gjennomføre for å implementere barn og unges helsetjeneste. </a:t>
            </a:r>
            <a:r>
              <a:rPr lang="nb-NO" sz="1400">
                <a:cs typeface="Calibri"/>
              </a:rPr>
              <a:t>For hver fase er det definert ulike steg i prosessen. Hver steg inneholder aktiviteter, tips og råd og lenker til verktøy, rapporter og eksempler fra andre prosjekter som har erfaring med barn og unges helsetjeneste. </a:t>
            </a:r>
            <a:endParaRPr lang="nb-NO"/>
          </a:p>
          <a:p>
            <a:endParaRPr lang="nb-NO" sz="1200">
              <a:solidFill>
                <a:srgbClr val="FF0000"/>
              </a:solidFill>
              <a:cs typeface="Arial" panose="020B0604020202020204" pitchFamily="34" charset="0"/>
            </a:endParaRPr>
          </a:p>
        </p:txBody>
      </p:sp>
      <p:sp>
        <p:nvSpPr>
          <p:cNvPr id="27" name="TextBox 26">
            <a:extLst>
              <a:ext uri="{FF2B5EF4-FFF2-40B4-BE49-F238E27FC236}">
                <a16:creationId xmlns:a16="http://schemas.microsoft.com/office/drawing/2014/main" id="{8BA93D05-EBD9-451A-A48C-98E87FDB9672}"/>
              </a:ext>
            </a:extLst>
          </p:cNvPr>
          <p:cNvSpPr txBox="1"/>
          <p:nvPr/>
        </p:nvSpPr>
        <p:spPr>
          <a:xfrm>
            <a:off x="710584" y="467892"/>
            <a:ext cx="3991708" cy="400110"/>
          </a:xfrm>
          <a:prstGeom prst="rect">
            <a:avLst/>
          </a:prstGeom>
          <a:noFill/>
        </p:spPr>
        <p:txBody>
          <a:bodyPr wrap="square" rtlCol="0">
            <a:spAutoFit/>
          </a:bodyPr>
          <a:lstStyle/>
          <a:p>
            <a:r>
              <a:rPr lang="nb-NO" sz="2000" b="1" dirty="0"/>
              <a:t>Oppsummering</a:t>
            </a:r>
          </a:p>
        </p:txBody>
      </p:sp>
      <p:sp>
        <p:nvSpPr>
          <p:cNvPr id="11" name="Rectangle 10">
            <a:extLst>
              <a:ext uri="{FF2B5EF4-FFF2-40B4-BE49-F238E27FC236}">
                <a16:creationId xmlns:a16="http://schemas.microsoft.com/office/drawing/2014/main" id="{231C9771-E795-C912-5ADD-0329F36F11D9}"/>
              </a:ext>
            </a:extLst>
          </p:cNvPr>
          <p:cNvSpPr/>
          <p:nvPr/>
        </p:nvSpPr>
        <p:spPr>
          <a:xfrm>
            <a:off x="458216" y="1835852"/>
            <a:ext cx="1628078"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b="1" dirty="0">
                <a:solidFill>
                  <a:schemeClr val="tx1"/>
                </a:solidFill>
              </a:rPr>
              <a:t>Hovedfaser</a:t>
            </a:r>
          </a:p>
        </p:txBody>
      </p:sp>
      <p:pic>
        <p:nvPicPr>
          <p:cNvPr id="22" name="Picture 21">
            <a:extLst>
              <a:ext uri="{FF2B5EF4-FFF2-40B4-BE49-F238E27FC236}">
                <a16:creationId xmlns:a16="http://schemas.microsoft.com/office/drawing/2014/main" id="{A32F77F5-6E2C-81F0-C9C1-B47B0AD9752A}"/>
              </a:ext>
            </a:extLst>
          </p:cNvPr>
          <p:cNvPicPr>
            <a:picLocks noChangeAspect="1"/>
          </p:cNvPicPr>
          <p:nvPr/>
        </p:nvPicPr>
        <p:blipFill>
          <a:blip r:embed="rId2"/>
          <a:stretch>
            <a:fillRect/>
          </a:stretch>
        </p:blipFill>
        <p:spPr>
          <a:xfrm>
            <a:off x="10341095" y="100154"/>
            <a:ext cx="1499081" cy="2393601"/>
          </a:xfrm>
          <a:prstGeom prst="rect">
            <a:avLst/>
          </a:prstGeom>
        </p:spPr>
      </p:pic>
      <p:sp>
        <p:nvSpPr>
          <p:cNvPr id="5" name="Oval 4">
            <a:hlinkClick r:id="" action="ppaction://noaction"/>
            <a:extLst>
              <a:ext uri="{FF2B5EF4-FFF2-40B4-BE49-F238E27FC236}">
                <a16:creationId xmlns:a16="http://schemas.microsoft.com/office/drawing/2014/main" id="{B345FA6F-3731-3F15-8F7B-2C74C699F04C}"/>
              </a:ext>
            </a:extLst>
          </p:cNvPr>
          <p:cNvSpPr/>
          <p:nvPr/>
        </p:nvSpPr>
        <p:spPr>
          <a:xfrm>
            <a:off x="710586" y="5599299"/>
            <a:ext cx="1123343" cy="1039833"/>
          </a:xfrm>
          <a:prstGeom prst="ellipse">
            <a:avLst/>
          </a:prstGeom>
          <a:solidFill>
            <a:srgbClr val="FFE79A"/>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Ta i bruk samhandlings-forløpene</a:t>
            </a:r>
          </a:p>
        </p:txBody>
      </p:sp>
      <p:sp>
        <p:nvSpPr>
          <p:cNvPr id="14" name="Oval 13">
            <a:hlinkClick r:id="" action="ppaction://noaction"/>
            <a:extLst>
              <a:ext uri="{FF2B5EF4-FFF2-40B4-BE49-F238E27FC236}">
                <a16:creationId xmlns:a16="http://schemas.microsoft.com/office/drawing/2014/main" id="{244393E6-7180-96B9-50AE-FB585D146232}"/>
              </a:ext>
            </a:extLst>
          </p:cNvPr>
          <p:cNvSpPr/>
          <p:nvPr/>
        </p:nvSpPr>
        <p:spPr>
          <a:xfrm>
            <a:off x="710585" y="2246146"/>
            <a:ext cx="1123343" cy="1039833"/>
          </a:xfrm>
          <a:prstGeom prst="ellipse">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Avklare </a:t>
            </a:r>
            <a:br>
              <a:rPr lang="nb-NO" sz="850" b="1">
                <a:latin typeface="Arial" panose="020B0604020202020204"/>
              </a:rPr>
            </a:br>
            <a:r>
              <a:rPr lang="nb-NO" sz="850" b="1">
                <a:solidFill>
                  <a:schemeClr val="tx1"/>
                </a:solidFill>
                <a:latin typeface="Arial" panose="020B0604020202020204"/>
              </a:rPr>
              <a:t>behov og etablere prosjekt</a:t>
            </a:r>
            <a:endParaRPr lang="nb-NO" sz="870" b="1">
              <a:solidFill>
                <a:schemeClr val="tx1"/>
              </a:solidFill>
              <a:latin typeface="Arial" panose="020B0604020202020204"/>
            </a:endParaRPr>
          </a:p>
        </p:txBody>
      </p:sp>
      <p:sp>
        <p:nvSpPr>
          <p:cNvPr id="16" name="Oval 15">
            <a:hlinkClick r:id="" action="ppaction://noaction"/>
            <a:extLst>
              <a:ext uri="{FF2B5EF4-FFF2-40B4-BE49-F238E27FC236}">
                <a16:creationId xmlns:a16="http://schemas.microsoft.com/office/drawing/2014/main" id="{54EF410D-510C-DDF0-55DF-D9C2FC2AF6A1}"/>
              </a:ext>
            </a:extLst>
          </p:cNvPr>
          <p:cNvSpPr/>
          <p:nvPr/>
        </p:nvSpPr>
        <p:spPr>
          <a:xfrm>
            <a:off x="710584" y="4481582"/>
            <a:ext cx="1123343" cy="1039833"/>
          </a:xfrm>
          <a:prstGeom prst="ellipse">
            <a:avLst/>
          </a:prstGeom>
          <a:solidFill>
            <a:srgbClr val="BDD7EF"/>
          </a:solidFill>
          <a:ln w="19050">
            <a:solidFill>
              <a:srgbClr val="276FB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00" b="1">
                <a:solidFill>
                  <a:schemeClr val="tx1"/>
                </a:solidFill>
                <a:latin typeface="Arial" panose="020B0604020202020204"/>
              </a:rPr>
              <a:t>Bli kjent med samhandlings-forløpene</a:t>
            </a:r>
          </a:p>
        </p:txBody>
      </p:sp>
      <p:sp>
        <p:nvSpPr>
          <p:cNvPr id="21" name="Oval 20">
            <a:hlinkClick r:id="" action="ppaction://noaction"/>
            <a:extLst>
              <a:ext uri="{FF2B5EF4-FFF2-40B4-BE49-F238E27FC236}">
                <a16:creationId xmlns:a16="http://schemas.microsoft.com/office/drawing/2014/main" id="{D3909C82-3A3A-CFA5-61CB-DCA47BC73936}"/>
              </a:ext>
            </a:extLst>
          </p:cNvPr>
          <p:cNvSpPr/>
          <p:nvPr/>
        </p:nvSpPr>
        <p:spPr>
          <a:xfrm>
            <a:off x="710584" y="3363864"/>
            <a:ext cx="1123343" cy="1039833"/>
          </a:xfrm>
          <a:prstGeom prst="ellipse">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Forankre og kommunisere</a:t>
            </a:r>
          </a:p>
        </p:txBody>
      </p:sp>
      <p:cxnSp>
        <p:nvCxnSpPr>
          <p:cNvPr id="23" name="Straight Connector 22">
            <a:extLst>
              <a:ext uri="{FF2B5EF4-FFF2-40B4-BE49-F238E27FC236}">
                <a16:creationId xmlns:a16="http://schemas.microsoft.com/office/drawing/2014/main" id="{952CF9E7-A903-86D6-4580-127B3866709B}"/>
              </a:ext>
            </a:extLst>
          </p:cNvPr>
          <p:cNvCxnSpPr>
            <a:cxnSpLocks/>
          </p:cNvCxnSpPr>
          <p:nvPr/>
        </p:nvCxnSpPr>
        <p:spPr>
          <a:xfrm>
            <a:off x="1984409" y="2763433"/>
            <a:ext cx="8182864" cy="5258"/>
          </a:xfrm>
          <a:prstGeom prst="line">
            <a:avLst/>
          </a:prstGeom>
          <a:ln/>
        </p:spPr>
        <p:style>
          <a:lnRef idx="1">
            <a:schemeClr val="dk1"/>
          </a:lnRef>
          <a:fillRef idx="0">
            <a:schemeClr val="dk1"/>
          </a:fillRef>
          <a:effectRef idx="0">
            <a:schemeClr val="dk1"/>
          </a:effectRef>
          <a:fontRef idx="minor">
            <a:schemeClr val="tx1"/>
          </a:fontRef>
        </p:style>
      </p:cxnSp>
      <p:sp>
        <p:nvSpPr>
          <p:cNvPr id="26" name="Rectangle: Rounded Corners 23">
            <a:hlinkClick r:id="" action="ppaction://noaction"/>
            <a:extLst>
              <a:ext uri="{FF2B5EF4-FFF2-40B4-BE49-F238E27FC236}">
                <a16:creationId xmlns:a16="http://schemas.microsoft.com/office/drawing/2014/main" id="{89ECD74D-6CED-E0D0-623F-26EE004F4475}"/>
              </a:ext>
            </a:extLst>
          </p:cNvPr>
          <p:cNvSpPr/>
          <p:nvPr/>
        </p:nvSpPr>
        <p:spPr>
          <a:xfrm>
            <a:off x="1984408" y="2567226"/>
            <a:ext cx="1491271"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Avklar behov</a:t>
            </a:r>
          </a:p>
        </p:txBody>
      </p:sp>
      <p:sp>
        <p:nvSpPr>
          <p:cNvPr id="28" name="Rectangle: Rounded Corners 23">
            <a:hlinkClick r:id="" action="ppaction://noaction"/>
            <a:extLst>
              <a:ext uri="{FF2B5EF4-FFF2-40B4-BE49-F238E27FC236}">
                <a16:creationId xmlns:a16="http://schemas.microsoft.com/office/drawing/2014/main" id="{27B10B0A-B499-D773-9807-86552F0C749E}"/>
              </a:ext>
            </a:extLst>
          </p:cNvPr>
          <p:cNvSpPr/>
          <p:nvPr/>
        </p:nvSpPr>
        <p:spPr>
          <a:xfrm>
            <a:off x="3654557" y="2567226"/>
            <a:ext cx="1491271"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n-NO" sz="900" dirty="0">
                <a:solidFill>
                  <a:schemeClr val="tx1"/>
                </a:solidFill>
              </a:rPr>
              <a:t>Formuler målet for prosjektet</a:t>
            </a:r>
          </a:p>
        </p:txBody>
      </p:sp>
      <p:sp>
        <p:nvSpPr>
          <p:cNvPr id="29" name="Rectangle: Rounded Corners 23">
            <a:hlinkClick r:id="" action="ppaction://noaction"/>
            <a:extLst>
              <a:ext uri="{FF2B5EF4-FFF2-40B4-BE49-F238E27FC236}">
                <a16:creationId xmlns:a16="http://schemas.microsoft.com/office/drawing/2014/main" id="{E1578020-0C60-25E1-4EED-B7479408AA23}"/>
              </a:ext>
            </a:extLst>
          </p:cNvPr>
          <p:cNvSpPr/>
          <p:nvPr/>
        </p:nvSpPr>
        <p:spPr>
          <a:xfrm>
            <a:off x="5324706" y="2567226"/>
            <a:ext cx="1491271"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Etabler prosjekt</a:t>
            </a:r>
          </a:p>
        </p:txBody>
      </p:sp>
      <p:sp>
        <p:nvSpPr>
          <p:cNvPr id="30" name="Rectangle: Rounded Corners 23">
            <a:hlinkClick r:id="" action="ppaction://noaction"/>
            <a:extLst>
              <a:ext uri="{FF2B5EF4-FFF2-40B4-BE49-F238E27FC236}">
                <a16:creationId xmlns:a16="http://schemas.microsoft.com/office/drawing/2014/main" id="{EA3576D6-3EE8-1010-09E9-2624C08389B0}"/>
              </a:ext>
            </a:extLst>
          </p:cNvPr>
          <p:cNvSpPr/>
          <p:nvPr/>
        </p:nvSpPr>
        <p:spPr>
          <a:xfrm>
            <a:off x="6994855" y="2567226"/>
            <a:ext cx="1491271"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Etabler styringsgruppe eller referansegruppe</a:t>
            </a:r>
          </a:p>
        </p:txBody>
      </p:sp>
      <p:sp>
        <p:nvSpPr>
          <p:cNvPr id="31" name="Rectangle: Rounded Corners 23">
            <a:hlinkClick r:id="" action="ppaction://noaction"/>
            <a:extLst>
              <a:ext uri="{FF2B5EF4-FFF2-40B4-BE49-F238E27FC236}">
                <a16:creationId xmlns:a16="http://schemas.microsoft.com/office/drawing/2014/main" id="{79C6862E-AF2D-84AE-7B35-7049CBDE345B}"/>
              </a:ext>
            </a:extLst>
          </p:cNvPr>
          <p:cNvSpPr/>
          <p:nvPr/>
        </p:nvSpPr>
        <p:spPr>
          <a:xfrm>
            <a:off x="8676002" y="2567226"/>
            <a:ext cx="1491271"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Lære av andre</a:t>
            </a:r>
          </a:p>
        </p:txBody>
      </p:sp>
      <p:cxnSp>
        <p:nvCxnSpPr>
          <p:cNvPr id="32" name="Straight Connector 31">
            <a:extLst>
              <a:ext uri="{FF2B5EF4-FFF2-40B4-BE49-F238E27FC236}">
                <a16:creationId xmlns:a16="http://schemas.microsoft.com/office/drawing/2014/main" id="{71D13A6F-A761-2BD9-1911-714CD57E41D2}"/>
              </a:ext>
            </a:extLst>
          </p:cNvPr>
          <p:cNvCxnSpPr>
            <a:cxnSpLocks/>
          </p:cNvCxnSpPr>
          <p:nvPr/>
        </p:nvCxnSpPr>
        <p:spPr>
          <a:xfrm flipV="1">
            <a:off x="2100585" y="3880517"/>
            <a:ext cx="7612127" cy="6527"/>
          </a:xfrm>
          <a:prstGeom prst="line">
            <a:avLst/>
          </a:prstGeom>
          <a:ln/>
        </p:spPr>
        <p:style>
          <a:lnRef idx="1">
            <a:schemeClr val="dk1"/>
          </a:lnRef>
          <a:fillRef idx="0">
            <a:schemeClr val="dk1"/>
          </a:fillRef>
          <a:effectRef idx="0">
            <a:schemeClr val="dk1"/>
          </a:effectRef>
          <a:fontRef idx="minor">
            <a:schemeClr val="tx1"/>
          </a:fontRef>
        </p:style>
      </p:cxnSp>
      <p:sp>
        <p:nvSpPr>
          <p:cNvPr id="33" name="Rectangle: Rounded Corners 23">
            <a:hlinkClick r:id="" action="ppaction://noaction"/>
            <a:extLst>
              <a:ext uri="{FF2B5EF4-FFF2-40B4-BE49-F238E27FC236}">
                <a16:creationId xmlns:a16="http://schemas.microsoft.com/office/drawing/2014/main" id="{49573748-E0EC-5B22-BDD6-1D28A95E2832}"/>
              </a:ext>
            </a:extLst>
          </p:cNvPr>
          <p:cNvSpPr/>
          <p:nvPr/>
        </p:nvSpPr>
        <p:spPr>
          <a:xfrm>
            <a:off x="1984408" y="3684944"/>
            <a:ext cx="1491271"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Forankre prosjektet i Helsefellesskapsstrukturen</a:t>
            </a:r>
          </a:p>
        </p:txBody>
      </p:sp>
      <p:sp>
        <p:nvSpPr>
          <p:cNvPr id="34" name="Rectangle: Rounded Corners 23">
            <a:hlinkClick r:id="" action="ppaction://noaction"/>
            <a:extLst>
              <a:ext uri="{FF2B5EF4-FFF2-40B4-BE49-F238E27FC236}">
                <a16:creationId xmlns:a16="http://schemas.microsoft.com/office/drawing/2014/main" id="{BE30EC35-58E7-B192-FCCC-66D400BCD9E9}"/>
              </a:ext>
            </a:extLst>
          </p:cNvPr>
          <p:cNvSpPr/>
          <p:nvPr/>
        </p:nvSpPr>
        <p:spPr>
          <a:xfrm>
            <a:off x="3655593" y="3684944"/>
            <a:ext cx="1491271"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Involvere brukere i prosjektet</a:t>
            </a:r>
          </a:p>
        </p:txBody>
      </p:sp>
      <p:sp>
        <p:nvSpPr>
          <p:cNvPr id="35" name="Rectangle: Rounded Corners 23">
            <a:hlinkClick r:id="" action="ppaction://noaction"/>
            <a:extLst>
              <a:ext uri="{FF2B5EF4-FFF2-40B4-BE49-F238E27FC236}">
                <a16:creationId xmlns:a16="http://schemas.microsoft.com/office/drawing/2014/main" id="{CDE7C3B7-DB0E-8F9C-BFED-DB527D1E2DF6}"/>
              </a:ext>
            </a:extLst>
          </p:cNvPr>
          <p:cNvSpPr/>
          <p:nvPr/>
        </p:nvSpPr>
        <p:spPr>
          <a:xfrm>
            <a:off x="5326778" y="3684944"/>
            <a:ext cx="1491271"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Involvere ledere underveis</a:t>
            </a:r>
          </a:p>
        </p:txBody>
      </p:sp>
      <p:sp>
        <p:nvSpPr>
          <p:cNvPr id="36" name="Rectangle: Rounded Corners 23">
            <a:hlinkClick r:id="" action="ppaction://noaction"/>
            <a:extLst>
              <a:ext uri="{FF2B5EF4-FFF2-40B4-BE49-F238E27FC236}">
                <a16:creationId xmlns:a16="http://schemas.microsoft.com/office/drawing/2014/main" id="{D299629A-D719-26B3-94C8-61F9D1D9C1E8}"/>
              </a:ext>
            </a:extLst>
          </p:cNvPr>
          <p:cNvSpPr/>
          <p:nvPr/>
        </p:nvSpPr>
        <p:spPr>
          <a:xfrm>
            <a:off x="7003105" y="3684944"/>
            <a:ext cx="1491271"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Opprette nettverk av ressurspersoner</a:t>
            </a:r>
          </a:p>
        </p:txBody>
      </p:sp>
      <p:sp>
        <p:nvSpPr>
          <p:cNvPr id="37" name="Rectangle: Rounded Corners 23">
            <a:hlinkClick r:id="" action="ppaction://noaction"/>
            <a:extLst>
              <a:ext uri="{FF2B5EF4-FFF2-40B4-BE49-F238E27FC236}">
                <a16:creationId xmlns:a16="http://schemas.microsoft.com/office/drawing/2014/main" id="{6099CBD0-4018-10C7-AFB2-C7EE8D131DD7}"/>
              </a:ext>
            </a:extLst>
          </p:cNvPr>
          <p:cNvSpPr/>
          <p:nvPr/>
        </p:nvSpPr>
        <p:spPr>
          <a:xfrm>
            <a:off x="8676002" y="3684944"/>
            <a:ext cx="1491271"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Være offensiv i kommunikasjonen</a:t>
            </a:r>
          </a:p>
        </p:txBody>
      </p:sp>
      <p:sp>
        <p:nvSpPr>
          <p:cNvPr id="43" name="Rectangle: Rounded Corners 23">
            <a:hlinkClick r:id="" action="ppaction://noaction"/>
            <a:extLst>
              <a:ext uri="{FF2B5EF4-FFF2-40B4-BE49-F238E27FC236}">
                <a16:creationId xmlns:a16="http://schemas.microsoft.com/office/drawing/2014/main" id="{FD039009-3E77-D109-49DF-99582D4C9017}"/>
              </a:ext>
            </a:extLst>
          </p:cNvPr>
          <p:cNvSpPr/>
          <p:nvPr/>
        </p:nvSpPr>
        <p:spPr>
          <a:xfrm>
            <a:off x="1984408" y="5920379"/>
            <a:ext cx="1491271" cy="397672"/>
          </a:xfrm>
          <a:prstGeom prst="roundRect">
            <a:avLst/>
          </a:prstGeom>
          <a:solidFill>
            <a:srgbClr val="FFE89B"/>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Ta i bruk </a:t>
            </a:r>
            <a:br>
              <a:rPr lang="nb-NO" sz="900" dirty="0">
                <a:solidFill>
                  <a:schemeClr val="tx1"/>
                </a:solidFill>
              </a:rPr>
            </a:br>
            <a:r>
              <a:rPr lang="nb-NO" sz="900" dirty="0">
                <a:solidFill>
                  <a:schemeClr val="tx1"/>
                </a:solidFill>
              </a:rPr>
              <a:t>samhandlingsforløpene</a:t>
            </a:r>
          </a:p>
        </p:txBody>
      </p:sp>
      <p:sp>
        <p:nvSpPr>
          <p:cNvPr id="44" name="Rectangle: Rounded Corners 23">
            <a:hlinkClick r:id="" action="ppaction://noaction"/>
            <a:extLst>
              <a:ext uri="{FF2B5EF4-FFF2-40B4-BE49-F238E27FC236}">
                <a16:creationId xmlns:a16="http://schemas.microsoft.com/office/drawing/2014/main" id="{627FE5FB-D904-C49A-5E12-2DFD7DA2DA76}"/>
              </a:ext>
            </a:extLst>
          </p:cNvPr>
          <p:cNvSpPr/>
          <p:nvPr/>
        </p:nvSpPr>
        <p:spPr>
          <a:xfrm>
            <a:off x="3646307" y="5920379"/>
            <a:ext cx="1491271" cy="397672"/>
          </a:xfrm>
          <a:prstGeom prst="round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Lag kart </a:t>
            </a:r>
            <a:br>
              <a:rPr lang="nb-NO" sz="900" dirty="0">
                <a:solidFill>
                  <a:schemeClr val="tx1"/>
                </a:solidFill>
              </a:rPr>
            </a:br>
            <a:r>
              <a:rPr lang="nb-NO" sz="900" dirty="0">
                <a:solidFill>
                  <a:schemeClr val="tx1"/>
                </a:solidFill>
              </a:rPr>
              <a:t>over tjenestene</a:t>
            </a:r>
            <a:endParaRPr lang="nb-NO" sz="900" dirty="0"/>
          </a:p>
        </p:txBody>
      </p:sp>
      <p:sp>
        <p:nvSpPr>
          <p:cNvPr id="45" name="Rectangle: Rounded Corners 23">
            <a:hlinkClick r:id="" action="ppaction://noaction"/>
            <a:extLst>
              <a:ext uri="{FF2B5EF4-FFF2-40B4-BE49-F238E27FC236}">
                <a16:creationId xmlns:a16="http://schemas.microsoft.com/office/drawing/2014/main" id="{24D2B54D-650D-C0A0-F18D-522DE6F7A751}"/>
              </a:ext>
            </a:extLst>
          </p:cNvPr>
          <p:cNvSpPr/>
          <p:nvPr/>
        </p:nvSpPr>
        <p:spPr>
          <a:xfrm>
            <a:off x="5349997" y="5920379"/>
            <a:ext cx="1491271" cy="397672"/>
          </a:xfrm>
          <a:prstGeom prst="round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Gjør tjenestene mer sammenhengende</a:t>
            </a:r>
          </a:p>
        </p:txBody>
      </p:sp>
      <p:sp>
        <p:nvSpPr>
          <p:cNvPr id="2" name="Rectangle 1">
            <a:extLst>
              <a:ext uri="{FF2B5EF4-FFF2-40B4-BE49-F238E27FC236}">
                <a16:creationId xmlns:a16="http://schemas.microsoft.com/office/drawing/2014/main" id="{63A359EE-47C3-C56E-A624-B6431DCA37AC}"/>
              </a:ext>
            </a:extLst>
          </p:cNvPr>
          <p:cNvSpPr/>
          <p:nvPr/>
        </p:nvSpPr>
        <p:spPr>
          <a:xfrm>
            <a:off x="2005961" y="1835852"/>
            <a:ext cx="1448164"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b="1" dirty="0">
                <a:solidFill>
                  <a:schemeClr val="tx1"/>
                </a:solidFill>
              </a:rPr>
              <a:t>Steg</a:t>
            </a:r>
          </a:p>
        </p:txBody>
      </p:sp>
      <p:cxnSp>
        <p:nvCxnSpPr>
          <p:cNvPr id="42" name="Straight Connector 41">
            <a:extLst>
              <a:ext uri="{FF2B5EF4-FFF2-40B4-BE49-F238E27FC236}">
                <a16:creationId xmlns:a16="http://schemas.microsoft.com/office/drawing/2014/main" id="{AB77A7D0-62CD-12BC-6436-B81D0ECB08D5}"/>
              </a:ext>
            </a:extLst>
          </p:cNvPr>
          <p:cNvCxnSpPr>
            <a:cxnSpLocks/>
          </p:cNvCxnSpPr>
          <p:nvPr/>
        </p:nvCxnSpPr>
        <p:spPr>
          <a:xfrm>
            <a:off x="1984408" y="5012882"/>
            <a:ext cx="9232521" cy="0"/>
          </a:xfrm>
          <a:prstGeom prst="line">
            <a:avLst/>
          </a:prstGeom>
          <a:ln/>
        </p:spPr>
        <p:style>
          <a:lnRef idx="1">
            <a:schemeClr val="dk1"/>
          </a:lnRef>
          <a:fillRef idx="0">
            <a:schemeClr val="dk1"/>
          </a:fillRef>
          <a:effectRef idx="0">
            <a:schemeClr val="dk1"/>
          </a:effectRef>
          <a:fontRef idx="minor">
            <a:schemeClr val="tx1"/>
          </a:fontRef>
        </p:style>
      </p:cxnSp>
      <p:sp>
        <p:nvSpPr>
          <p:cNvPr id="46" name="Rectangle: Rounded Corners 23">
            <a:hlinkClick r:id="" action="ppaction://noaction"/>
            <a:extLst>
              <a:ext uri="{FF2B5EF4-FFF2-40B4-BE49-F238E27FC236}">
                <a16:creationId xmlns:a16="http://schemas.microsoft.com/office/drawing/2014/main" id="{9672160E-6CBF-0E85-3B5E-3D2D9DC2F652}"/>
              </a:ext>
            </a:extLst>
          </p:cNvPr>
          <p:cNvSpPr/>
          <p:nvPr/>
        </p:nvSpPr>
        <p:spPr>
          <a:xfrm>
            <a:off x="1984408" y="4797402"/>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Sørge for kulturbygging </a:t>
            </a:r>
            <a:br>
              <a:rPr lang="nb-NO" sz="900" dirty="0">
                <a:solidFill>
                  <a:schemeClr val="tx1"/>
                </a:solidFill>
              </a:rPr>
            </a:br>
            <a:r>
              <a:rPr lang="nb-NO" sz="900" dirty="0">
                <a:solidFill>
                  <a:schemeClr val="tx1"/>
                </a:solidFill>
              </a:rPr>
              <a:t>og dialog</a:t>
            </a:r>
          </a:p>
        </p:txBody>
      </p:sp>
      <p:sp>
        <p:nvSpPr>
          <p:cNvPr id="47" name="Rectangle: Rounded Corners 23">
            <a:hlinkClick r:id="" action="ppaction://noaction"/>
            <a:extLst>
              <a:ext uri="{FF2B5EF4-FFF2-40B4-BE49-F238E27FC236}">
                <a16:creationId xmlns:a16="http://schemas.microsoft.com/office/drawing/2014/main" id="{4E6C6E6E-6230-EA7D-944E-29B3A57DB497}"/>
              </a:ext>
            </a:extLst>
          </p:cNvPr>
          <p:cNvSpPr/>
          <p:nvPr/>
        </p:nvSpPr>
        <p:spPr>
          <a:xfrm>
            <a:off x="3657307" y="4797402"/>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Planlegge</a:t>
            </a:r>
            <a:br>
              <a:rPr lang="nb-NO" sz="900" dirty="0">
                <a:solidFill>
                  <a:schemeClr val="tx1"/>
                </a:solidFill>
              </a:rPr>
            </a:br>
            <a:r>
              <a:rPr lang="nb-NO" sz="900" dirty="0">
                <a:solidFill>
                  <a:schemeClr val="tx1"/>
                </a:solidFill>
              </a:rPr>
              <a:t>samhandlingsdager</a:t>
            </a:r>
          </a:p>
        </p:txBody>
      </p:sp>
      <p:sp>
        <p:nvSpPr>
          <p:cNvPr id="48" name="Rectangle: Rounded Corners 23">
            <a:hlinkClick r:id="" action="ppaction://noaction"/>
            <a:extLst>
              <a:ext uri="{FF2B5EF4-FFF2-40B4-BE49-F238E27FC236}">
                <a16:creationId xmlns:a16="http://schemas.microsoft.com/office/drawing/2014/main" id="{8850BAE4-2A22-C410-99F5-3335B8395D08}"/>
              </a:ext>
            </a:extLst>
          </p:cNvPr>
          <p:cNvSpPr/>
          <p:nvPr/>
        </p:nvSpPr>
        <p:spPr>
          <a:xfrm>
            <a:off x="5330206" y="4809186"/>
            <a:ext cx="1491271" cy="3976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Gjennomføre</a:t>
            </a:r>
            <a:br>
              <a:rPr lang="nb-NO" sz="900" dirty="0">
                <a:solidFill>
                  <a:schemeClr val="tx1"/>
                </a:solidFill>
              </a:rPr>
            </a:br>
            <a:r>
              <a:rPr lang="nb-NO" sz="900" dirty="0">
                <a:solidFill>
                  <a:schemeClr val="tx1"/>
                </a:solidFill>
              </a:rPr>
              <a:t>samhandlingsdager</a:t>
            </a:r>
          </a:p>
        </p:txBody>
      </p:sp>
      <p:sp>
        <p:nvSpPr>
          <p:cNvPr id="50" name="Rectangle: Rounded Corners 23">
            <a:hlinkClick r:id="" action="ppaction://noaction"/>
            <a:extLst>
              <a:ext uri="{FF2B5EF4-FFF2-40B4-BE49-F238E27FC236}">
                <a16:creationId xmlns:a16="http://schemas.microsoft.com/office/drawing/2014/main" id="{D7173A1C-F4E3-7F92-C047-2B296F5975B8}"/>
              </a:ext>
            </a:extLst>
          </p:cNvPr>
          <p:cNvSpPr/>
          <p:nvPr/>
        </p:nvSpPr>
        <p:spPr>
          <a:xfrm>
            <a:off x="8676002" y="4797402"/>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Arrangere</a:t>
            </a:r>
          </a:p>
          <a:p>
            <a:pPr algn="ctr" defTabSz="995478"/>
            <a:r>
              <a:rPr lang="nb-NO" sz="900" dirty="0">
                <a:solidFill>
                  <a:schemeClr val="tx1"/>
                </a:solidFill>
              </a:rPr>
              <a:t>arbeidssamlinger</a:t>
            </a:r>
          </a:p>
        </p:txBody>
      </p:sp>
      <p:sp>
        <p:nvSpPr>
          <p:cNvPr id="51" name="Rectangle: Rounded Corners 23">
            <a:hlinkClick r:id="" action="ppaction://noaction"/>
            <a:extLst>
              <a:ext uri="{FF2B5EF4-FFF2-40B4-BE49-F238E27FC236}">
                <a16:creationId xmlns:a16="http://schemas.microsoft.com/office/drawing/2014/main" id="{1A5ACB4A-B71F-92E0-336C-90A7FAE9BE77}"/>
              </a:ext>
            </a:extLst>
          </p:cNvPr>
          <p:cNvSpPr/>
          <p:nvPr/>
        </p:nvSpPr>
        <p:spPr>
          <a:xfrm>
            <a:off x="10348905" y="4797402"/>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Inngå i forvaltningsmodell</a:t>
            </a:r>
          </a:p>
        </p:txBody>
      </p:sp>
      <p:sp>
        <p:nvSpPr>
          <p:cNvPr id="52" name="Rectangle: Rounded Corners 23">
            <a:hlinkClick r:id="" action="ppaction://noaction"/>
            <a:extLst>
              <a:ext uri="{FF2B5EF4-FFF2-40B4-BE49-F238E27FC236}">
                <a16:creationId xmlns:a16="http://schemas.microsoft.com/office/drawing/2014/main" id="{3F45122C-9EFA-A16B-6D63-CE2397987A2E}"/>
              </a:ext>
            </a:extLst>
          </p:cNvPr>
          <p:cNvSpPr/>
          <p:nvPr/>
        </p:nvSpPr>
        <p:spPr>
          <a:xfrm>
            <a:off x="7003105" y="4797402"/>
            <a:ext cx="1491271" cy="397672"/>
          </a:xfrm>
          <a:prstGeom prst="round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Skape lokalt eierskap</a:t>
            </a:r>
          </a:p>
        </p:txBody>
      </p:sp>
      <p:pic>
        <p:nvPicPr>
          <p:cNvPr id="57" name="Picture 56" descr="A picture containing logo&#10;&#10;Description automatically generated">
            <a:extLst>
              <a:ext uri="{FF2B5EF4-FFF2-40B4-BE49-F238E27FC236}">
                <a16:creationId xmlns:a16="http://schemas.microsoft.com/office/drawing/2014/main" id="{6DE87BDF-EBB2-DBCB-6A6D-C4843E1A47B4}"/>
              </a:ext>
            </a:extLst>
          </p:cNvPr>
          <p:cNvPicPr>
            <a:picLocks noChangeAspect="1"/>
          </p:cNvPicPr>
          <p:nvPr/>
        </p:nvPicPr>
        <p:blipFill>
          <a:blip r:embed="rId3"/>
          <a:stretch>
            <a:fillRect/>
          </a:stretch>
        </p:blipFill>
        <p:spPr>
          <a:xfrm>
            <a:off x="9266663" y="6080471"/>
            <a:ext cx="1797281" cy="498962"/>
          </a:xfrm>
          <a:prstGeom prst="rect">
            <a:avLst/>
          </a:prstGeom>
        </p:spPr>
      </p:pic>
      <p:pic>
        <p:nvPicPr>
          <p:cNvPr id="58" name="Picture 57" descr="A picture containing icon&#10;&#10;Description automatically generated">
            <a:extLst>
              <a:ext uri="{FF2B5EF4-FFF2-40B4-BE49-F238E27FC236}">
                <a16:creationId xmlns:a16="http://schemas.microsoft.com/office/drawing/2014/main" id="{04BC6ED8-3AC6-728F-E545-356FE9A982A0}"/>
              </a:ext>
            </a:extLst>
          </p:cNvPr>
          <p:cNvPicPr>
            <a:picLocks noChangeAspect="1"/>
          </p:cNvPicPr>
          <p:nvPr/>
        </p:nvPicPr>
        <p:blipFill>
          <a:blip r:embed="rId4"/>
          <a:stretch>
            <a:fillRect/>
          </a:stretch>
        </p:blipFill>
        <p:spPr>
          <a:xfrm>
            <a:off x="11068656" y="6125340"/>
            <a:ext cx="1123344" cy="727411"/>
          </a:xfrm>
          <a:prstGeom prst="rect">
            <a:avLst/>
          </a:prstGeom>
        </p:spPr>
      </p:pic>
      <p:sp>
        <p:nvSpPr>
          <p:cNvPr id="3" name="Rectangle: Rounded Corners 23">
            <a:hlinkClick r:id="" action="ppaction://noaction"/>
            <a:extLst>
              <a:ext uri="{FF2B5EF4-FFF2-40B4-BE49-F238E27FC236}">
                <a16:creationId xmlns:a16="http://schemas.microsoft.com/office/drawing/2014/main" id="{09E291B5-9863-185D-EA7F-1C8069FE6024}"/>
              </a:ext>
            </a:extLst>
          </p:cNvPr>
          <p:cNvSpPr/>
          <p:nvPr/>
        </p:nvSpPr>
        <p:spPr>
          <a:xfrm>
            <a:off x="6994855" y="5926504"/>
            <a:ext cx="1491271" cy="397672"/>
          </a:xfrm>
          <a:prstGeom prst="roundRect">
            <a:avLst/>
          </a:prstGeom>
          <a:solidFill>
            <a:srgbClr val="FFE8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Måle gevinster </a:t>
            </a:r>
          </a:p>
          <a:p>
            <a:pPr algn="ctr" defTabSz="995478"/>
            <a:r>
              <a:rPr lang="nb-NO" sz="900" dirty="0">
                <a:solidFill>
                  <a:schemeClr val="tx1"/>
                </a:solidFill>
              </a:rPr>
              <a:t>og evaluere resultater</a:t>
            </a:r>
          </a:p>
        </p:txBody>
      </p:sp>
    </p:spTree>
    <p:extLst>
      <p:ext uri="{BB962C8B-B14F-4D97-AF65-F5344CB8AC3E}">
        <p14:creationId xmlns:p14="http://schemas.microsoft.com/office/powerpoint/2010/main" val="24251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B9E7BE-2F92-EDEF-AB47-D75BD4B59E41}"/>
              </a:ext>
            </a:extLst>
          </p:cNvPr>
          <p:cNvSpPr/>
          <p:nvPr/>
        </p:nvSpPr>
        <p:spPr>
          <a:xfrm>
            <a:off x="0" y="1"/>
            <a:ext cx="12192000" cy="6858000"/>
          </a:xfrm>
          <a:prstGeom prst="rect">
            <a:avLst/>
          </a:prstGeom>
          <a:solidFill>
            <a:srgbClr val="FAC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2C4F8B8C-EBB3-50EB-CA0C-725FDA8499C2}"/>
              </a:ext>
            </a:extLst>
          </p:cNvPr>
          <p:cNvSpPr/>
          <p:nvPr/>
        </p:nvSpPr>
        <p:spPr>
          <a:xfrm>
            <a:off x="555812" y="338394"/>
            <a:ext cx="11080376" cy="6181211"/>
          </a:xfrm>
          <a:prstGeom prst="rect">
            <a:avLst/>
          </a:prstGeom>
          <a:solidFill>
            <a:schemeClr val="bg1"/>
          </a:solidFill>
          <a:ln>
            <a:solidFill>
              <a:srgbClr val="C6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Rectangle 17">
            <a:extLst>
              <a:ext uri="{FF2B5EF4-FFF2-40B4-BE49-F238E27FC236}">
                <a16:creationId xmlns:a16="http://schemas.microsoft.com/office/drawing/2014/main" id="{BEC7D0C2-9886-40A3-AC02-C9839ACF3905}"/>
              </a:ext>
            </a:extLst>
          </p:cNvPr>
          <p:cNvSpPr/>
          <p:nvPr/>
        </p:nvSpPr>
        <p:spPr>
          <a:xfrm>
            <a:off x="2245659" y="3195849"/>
            <a:ext cx="6038412" cy="3043232"/>
          </a:xfrm>
          <a:prstGeom prst="rect">
            <a:avLst/>
          </a:prstGeom>
          <a:noFill/>
          <a:ln>
            <a:solidFill>
              <a:srgbClr val="C65A1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lvl="0" defTabSz="316520">
              <a:spcBef>
                <a:spcPct val="20000"/>
              </a:spcBef>
              <a:defRPr/>
            </a:pPr>
            <a:endParaRPr lang="nb-NO" sz="1000" b="1">
              <a:solidFill>
                <a:schemeClr val="tx1"/>
              </a:solidFill>
              <a:cs typeface="Arial"/>
            </a:endParaRPr>
          </a:p>
        </p:txBody>
      </p:sp>
      <p:sp>
        <p:nvSpPr>
          <p:cNvPr id="3" name="Rectangle 2">
            <a:extLst>
              <a:ext uri="{FF2B5EF4-FFF2-40B4-BE49-F238E27FC236}">
                <a16:creationId xmlns:a16="http://schemas.microsoft.com/office/drawing/2014/main" id="{AFDD85E2-A106-74C9-0705-44752CB1ADB4}"/>
              </a:ext>
            </a:extLst>
          </p:cNvPr>
          <p:cNvSpPr/>
          <p:nvPr/>
        </p:nvSpPr>
        <p:spPr>
          <a:xfrm>
            <a:off x="8687246" y="3195849"/>
            <a:ext cx="2453667" cy="3043233"/>
          </a:xfrm>
          <a:prstGeom prst="rect">
            <a:avLst/>
          </a:prstGeom>
          <a:solidFill>
            <a:schemeClr val="bg1"/>
          </a:solidFill>
          <a:ln>
            <a:solidFill>
              <a:srgbClr val="C65A1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GB" sz="1100">
              <a:ea typeface="+mn-lt"/>
              <a:cs typeface="+mn-lt"/>
            </a:endParaRPr>
          </a:p>
          <a:p>
            <a:endParaRPr lang="en-GB" sz="1100">
              <a:ea typeface="+mn-lt"/>
              <a:cs typeface="+mn-lt"/>
            </a:endParaRPr>
          </a:p>
          <a:p>
            <a:r>
              <a:rPr lang="en-GB" sz="1100">
                <a:ea typeface="+mn-lt"/>
                <a:cs typeface="+mn-lt"/>
              </a:rPr>
              <a:t>II</a:t>
            </a:r>
          </a:p>
          <a:p>
            <a:endParaRPr lang="en-GB" sz="1100">
              <a:ea typeface="+mn-lt"/>
              <a:cs typeface="+mn-lt"/>
            </a:endParaRPr>
          </a:p>
          <a:p>
            <a:endParaRPr lang="nb-NO">
              <a:cs typeface="Calibri"/>
            </a:endParaRPr>
          </a:p>
        </p:txBody>
      </p:sp>
      <p:sp>
        <p:nvSpPr>
          <p:cNvPr id="4" name="Rectangle 3">
            <a:extLst>
              <a:ext uri="{FF2B5EF4-FFF2-40B4-BE49-F238E27FC236}">
                <a16:creationId xmlns:a16="http://schemas.microsoft.com/office/drawing/2014/main" id="{65628AA8-FE67-E25D-DE90-C91F46268DFF}"/>
              </a:ext>
            </a:extLst>
          </p:cNvPr>
          <p:cNvSpPr/>
          <p:nvPr/>
        </p:nvSpPr>
        <p:spPr>
          <a:xfrm>
            <a:off x="9001845" y="3057944"/>
            <a:ext cx="1824469"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O" sz="1600" b="1">
                <a:solidFill>
                  <a:schemeClr val="tx1"/>
                </a:solidFill>
              </a:rPr>
              <a:t>Steg</a:t>
            </a:r>
            <a:endParaRPr lang="nb-NO" sz="1600" b="1">
              <a:solidFill>
                <a:schemeClr val="tx1"/>
              </a:solidFill>
              <a:cs typeface="Calibri"/>
            </a:endParaRPr>
          </a:p>
        </p:txBody>
      </p:sp>
      <p:sp>
        <p:nvSpPr>
          <p:cNvPr id="6" name="Rectangle 5">
            <a:extLst>
              <a:ext uri="{FF2B5EF4-FFF2-40B4-BE49-F238E27FC236}">
                <a16:creationId xmlns:a16="http://schemas.microsoft.com/office/drawing/2014/main" id="{B22E8006-477C-742B-3356-3974598951CE}"/>
              </a:ext>
            </a:extLst>
          </p:cNvPr>
          <p:cNvSpPr/>
          <p:nvPr/>
        </p:nvSpPr>
        <p:spPr>
          <a:xfrm>
            <a:off x="3582350" y="3029645"/>
            <a:ext cx="3365028"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O" sz="1600" b="1">
                <a:solidFill>
                  <a:schemeClr val="tx1"/>
                </a:solidFill>
              </a:rPr>
              <a:t>Hva er Barn og unges helsetjeneste?</a:t>
            </a:r>
            <a:endParaRPr lang="nb-NO" sz="1600" b="1">
              <a:solidFill>
                <a:schemeClr val="tx1"/>
              </a:solidFill>
              <a:cs typeface="Calibri"/>
            </a:endParaRPr>
          </a:p>
        </p:txBody>
      </p:sp>
      <p:sp>
        <p:nvSpPr>
          <p:cNvPr id="9" name="Oval 8">
            <a:hlinkClick r:id="" action="ppaction://noaction"/>
            <a:extLst>
              <a:ext uri="{FF2B5EF4-FFF2-40B4-BE49-F238E27FC236}">
                <a16:creationId xmlns:a16="http://schemas.microsoft.com/office/drawing/2014/main" id="{5F183C2E-8029-5A7E-3993-9A1BC09BF18F}"/>
              </a:ext>
            </a:extLst>
          </p:cNvPr>
          <p:cNvSpPr/>
          <p:nvPr/>
        </p:nvSpPr>
        <p:spPr>
          <a:xfrm>
            <a:off x="871935" y="895398"/>
            <a:ext cx="1123343" cy="1039833"/>
          </a:xfrm>
          <a:prstGeom prst="ellipse">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Avklare </a:t>
            </a:r>
            <a:br>
              <a:rPr lang="nb-NO" sz="850" b="1">
                <a:latin typeface="Arial" panose="020B0604020202020204"/>
              </a:rPr>
            </a:br>
            <a:r>
              <a:rPr lang="nb-NO" sz="850" b="1">
                <a:solidFill>
                  <a:schemeClr val="tx1"/>
                </a:solidFill>
                <a:latin typeface="Arial" panose="020B0604020202020204"/>
              </a:rPr>
              <a:t>behov og etablere prosjekt</a:t>
            </a:r>
            <a:endParaRPr lang="nb-NO" sz="870" b="1">
              <a:solidFill>
                <a:schemeClr val="tx1"/>
              </a:solidFill>
              <a:latin typeface="Arial" panose="020B0604020202020204"/>
            </a:endParaRPr>
          </a:p>
        </p:txBody>
      </p:sp>
      <p:sp>
        <p:nvSpPr>
          <p:cNvPr id="16" name="Oval 15">
            <a:hlinkClick r:id="" action="ppaction://noaction"/>
            <a:extLst>
              <a:ext uri="{FF2B5EF4-FFF2-40B4-BE49-F238E27FC236}">
                <a16:creationId xmlns:a16="http://schemas.microsoft.com/office/drawing/2014/main" id="{55617355-3128-9A43-F28B-43E708569E00}"/>
              </a:ext>
            </a:extLst>
          </p:cNvPr>
          <p:cNvSpPr/>
          <p:nvPr/>
        </p:nvSpPr>
        <p:spPr>
          <a:xfrm>
            <a:off x="871936" y="2330015"/>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17" name="Oval 16">
            <a:hlinkClick r:id="" action="ppaction://noaction"/>
            <a:extLst>
              <a:ext uri="{FF2B5EF4-FFF2-40B4-BE49-F238E27FC236}">
                <a16:creationId xmlns:a16="http://schemas.microsoft.com/office/drawing/2014/main" id="{1D973471-E8E9-3BBF-D84E-69ED44961886}"/>
              </a:ext>
            </a:extLst>
          </p:cNvPr>
          <p:cNvSpPr/>
          <p:nvPr/>
        </p:nvSpPr>
        <p:spPr>
          <a:xfrm>
            <a:off x="871935" y="5199249"/>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19" name="Oval 18">
            <a:hlinkClick r:id="" action="ppaction://noaction"/>
            <a:extLst>
              <a:ext uri="{FF2B5EF4-FFF2-40B4-BE49-F238E27FC236}">
                <a16:creationId xmlns:a16="http://schemas.microsoft.com/office/drawing/2014/main" id="{8A1F9C85-50DB-4505-5F87-F00FECD78E68}"/>
              </a:ext>
            </a:extLst>
          </p:cNvPr>
          <p:cNvSpPr/>
          <p:nvPr/>
        </p:nvSpPr>
        <p:spPr>
          <a:xfrm>
            <a:off x="871935" y="376463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sp>
        <p:nvSpPr>
          <p:cNvPr id="20" name="Rectangle 19">
            <a:extLst>
              <a:ext uri="{FF2B5EF4-FFF2-40B4-BE49-F238E27FC236}">
                <a16:creationId xmlns:a16="http://schemas.microsoft.com/office/drawing/2014/main" id="{783F93ED-52D3-0407-7EE6-150153A00688}"/>
              </a:ext>
            </a:extLst>
          </p:cNvPr>
          <p:cNvSpPr/>
          <p:nvPr/>
        </p:nvSpPr>
        <p:spPr>
          <a:xfrm>
            <a:off x="2245659" y="914400"/>
            <a:ext cx="8895254" cy="2003612"/>
          </a:xfrm>
          <a:prstGeom prst="rect">
            <a:avLst/>
          </a:prstGeom>
          <a:solidFill>
            <a:schemeClr val="bg1"/>
          </a:solidFill>
          <a:ln>
            <a:solidFill>
              <a:srgbClr val="C6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1" name="TextBox 20">
            <a:extLst>
              <a:ext uri="{FF2B5EF4-FFF2-40B4-BE49-F238E27FC236}">
                <a16:creationId xmlns:a16="http://schemas.microsoft.com/office/drawing/2014/main" id="{4CBBFD10-9C79-42FF-DD9E-E3347174F3EA}"/>
              </a:ext>
            </a:extLst>
          </p:cNvPr>
          <p:cNvSpPr txBox="1"/>
          <p:nvPr/>
        </p:nvSpPr>
        <p:spPr>
          <a:xfrm>
            <a:off x="4332852" y="664566"/>
            <a:ext cx="4744227" cy="461665"/>
          </a:xfrm>
          <a:prstGeom prst="rect">
            <a:avLst/>
          </a:prstGeom>
          <a:solidFill>
            <a:schemeClr val="bg1"/>
          </a:solidFill>
          <a:ln>
            <a:solidFill>
              <a:schemeClr val="bg1"/>
            </a:solidFill>
          </a:ln>
        </p:spPr>
        <p:txBody>
          <a:bodyPr wrap="square" lIns="91440" tIns="45720" rIns="91440" bIns="45720" rtlCol="0" anchor="t">
            <a:spAutoFit/>
          </a:bodyPr>
          <a:lstStyle/>
          <a:p>
            <a:pPr algn="ctr"/>
            <a:r>
              <a:rPr lang="nb-NO" sz="2400" b="1">
                <a:cs typeface="Calibri"/>
              </a:rPr>
              <a:t>Avklare behov og etablere prosjekt </a:t>
            </a:r>
            <a:endParaRPr lang="nb-NO" sz="2400" b="1"/>
          </a:p>
        </p:txBody>
      </p:sp>
      <p:sp>
        <p:nvSpPr>
          <p:cNvPr id="23" name="TextBox 22">
            <a:extLst>
              <a:ext uri="{FF2B5EF4-FFF2-40B4-BE49-F238E27FC236}">
                <a16:creationId xmlns:a16="http://schemas.microsoft.com/office/drawing/2014/main" id="{2DAD25A7-B3AF-3537-3BF6-2DED832820A7}"/>
              </a:ext>
            </a:extLst>
          </p:cNvPr>
          <p:cNvSpPr txBox="1"/>
          <p:nvPr/>
        </p:nvSpPr>
        <p:spPr>
          <a:xfrm>
            <a:off x="2247892" y="1116878"/>
            <a:ext cx="8893021" cy="1800171"/>
          </a:xfrm>
          <a:prstGeom prst="rect">
            <a:avLst/>
          </a:prstGeom>
          <a:noFill/>
        </p:spPr>
        <p:txBody>
          <a:bodyPr wrap="square" lIns="91440" tIns="45720" rIns="91440" bIns="45720" anchor="t">
            <a:spAutoFit/>
          </a:bodyPr>
          <a:lstStyle/>
          <a:p>
            <a:r>
              <a:rPr lang="nb-NO" sz="1600" dirty="0">
                <a:latin typeface="Calibri"/>
                <a:cs typeface="Times New Roman"/>
              </a:rPr>
              <a:t>Mange barn, unge og familier møter på utfordringer og trenger hjelp og støtte fra en eller flere tjenester. For at hjelpen de får skal være sammenhengende og helhetlig, må tjenestene ha god kjennskap til hverandre og det må være tydelig hvem som kan hjelpe med hva. </a:t>
            </a:r>
            <a:br>
              <a:rPr lang="nb-NO" sz="1600" dirty="0">
                <a:latin typeface="Calibri"/>
                <a:cs typeface="Times New Roman"/>
              </a:rPr>
            </a:br>
            <a:endParaRPr lang="nb-NO" sz="1600" dirty="0">
              <a:latin typeface="Calibri"/>
              <a:cs typeface="Times New Roman"/>
            </a:endParaRPr>
          </a:p>
          <a:p>
            <a:r>
              <a:rPr lang="nb-NO" sz="1600" dirty="0">
                <a:latin typeface="Calibri"/>
                <a:cs typeface="Times New Roman"/>
              </a:rPr>
              <a:t>Før man går i gang med et lokalt prosjekt for å skape mer sammenhengende hjelpetilbud til barn og unge, er det viktig at man har et klart bilde av de lokale utfordringene og at man lager en prosjektorganisering som svarer på det lokale behovet. </a:t>
            </a:r>
            <a:endParaRPr lang="nb-NO" sz="1600" dirty="0">
              <a:latin typeface="Calibri"/>
              <a:ea typeface="Calibri" panose="020F0502020204030204" pitchFamily="34" charset="0"/>
              <a:cs typeface="Times New Roman"/>
            </a:endParaRPr>
          </a:p>
        </p:txBody>
      </p:sp>
      <p:cxnSp>
        <p:nvCxnSpPr>
          <p:cNvPr id="24" name="Straight Connector 23">
            <a:extLst>
              <a:ext uri="{FF2B5EF4-FFF2-40B4-BE49-F238E27FC236}">
                <a16:creationId xmlns:a16="http://schemas.microsoft.com/office/drawing/2014/main" id="{05E3A6F5-F5EC-30C6-5139-336AB02DD401}"/>
              </a:ext>
            </a:extLst>
          </p:cNvPr>
          <p:cNvCxnSpPr>
            <a:cxnSpLocks/>
          </p:cNvCxnSpPr>
          <p:nvPr/>
        </p:nvCxnSpPr>
        <p:spPr>
          <a:xfrm>
            <a:off x="9914079" y="3635150"/>
            <a:ext cx="0" cy="2236827"/>
          </a:xfrm>
          <a:prstGeom prst="line">
            <a:avLst/>
          </a:prstGeom>
          <a:ln/>
        </p:spPr>
        <p:style>
          <a:lnRef idx="1">
            <a:schemeClr val="dk1"/>
          </a:lnRef>
          <a:fillRef idx="0">
            <a:schemeClr val="dk1"/>
          </a:fillRef>
          <a:effectRef idx="0">
            <a:schemeClr val="dk1"/>
          </a:effectRef>
          <a:fontRef idx="minor">
            <a:schemeClr val="tx1"/>
          </a:fontRef>
        </p:style>
      </p:cxnSp>
      <p:sp>
        <p:nvSpPr>
          <p:cNvPr id="25" name="Rectangle: Rounded Corners 23">
            <a:hlinkClick r:id="" action="ppaction://noaction"/>
            <a:extLst>
              <a:ext uri="{FF2B5EF4-FFF2-40B4-BE49-F238E27FC236}">
                <a16:creationId xmlns:a16="http://schemas.microsoft.com/office/drawing/2014/main" id="{55D7F854-7E47-995D-E573-BEBD15E2F41C}"/>
              </a:ext>
            </a:extLst>
          </p:cNvPr>
          <p:cNvSpPr/>
          <p:nvPr/>
        </p:nvSpPr>
        <p:spPr>
          <a:xfrm>
            <a:off x="9054176" y="3523126"/>
            <a:ext cx="1719807"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Avklare behov</a:t>
            </a:r>
          </a:p>
        </p:txBody>
      </p:sp>
      <p:sp>
        <p:nvSpPr>
          <p:cNvPr id="26" name="Rectangle: Rounded Corners 23">
            <a:hlinkClick r:id="" action="ppaction://noaction"/>
            <a:extLst>
              <a:ext uri="{FF2B5EF4-FFF2-40B4-BE49-F238E27FC236}">
                <a16:creationId xmlns:a16="http://schemas.microsoft.com/office/drawing/2014/main" id="{E826FFD4-8A80-AA58-2E75-4C64D30968DA}"/>
              </a:ext>
            </a:extLst>
          </p:cNvPr>
          <p:cNvSpPr/>
          <p:nvPr/>
        </p:nvSpPr>
        <p:spPr>
          <a:xfrm>
            <a:off x="9054176" y="4053571"/>
            <a:ext cx="1719807"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n-NO" sz="900">
                <a:solidFill>
                  <a:schemeClr val="tx1"/>
                </a:solidFill>
              </a:rPr>
              <a:t>Formulere målet for prosjektet</a:t>
            </a:r>
          </a:p>
        </p:txBody>
      </p:sp>
      <p:sp>
        <p:nvSpPr>
          <p:cNvPr id="27" name="Rectangle: Rounded Corners 23">
            <a:hlinkClick r:id="" action="ppaction://noaction"/>
            <a:extLst>
              <a:ext uri="{FF2B5EF4-FFF2-40B4-BE49-F238E27FC236}">
                <a16:creationId xmlns:a16="http://schemas.microsoft.com/office/drawing/2014/main" id="{EC2A7DE9-2A48-C62B-095E-F3F06A296332}"/>
              </a:ext>
            </a:extLst>
          </p:cNvPr>
          <p:cNvSpPr/>
          <p:nvPr/>
        </p:nvSpPr>
        <p:spPr>
          <a:xfrm>
            <a:off x="9054176" y="4584016"/>
            <a:ext cx="1719807"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Etablere prosjekt</a:t>
            </a:r>
          </a:p>
        </p:txBody>
      </p:sp>
      <p:sp>
        <p:nvSpPr>
          <p:cNvPr id="28" name="Rectangle: Rounded Corners 23">
            <a:hlinkClick r:id="" action="ppaction://noaction"/>
            <a:extLst>
              <a:ext uri="{FF2B5EF4-FFF2-40B4-BE49-F238E27FC236}">
                <a16:creationId xmlns:a16="http://schemas.microsoft.com/office/drawing/2014/main" id="{8667D34E-5E48-3778-EA8C-0D4738444528}"/>
              </a:ext>
            </a:extLst>
          </p:cNvPr>
          <p:cNvSpPr/>
          <p:nvPr/>
        </p:nvSpPr>
        <p:spPr>
          <a:xfrm>
            <a:off x="9054176" y="5114461"/>
            <a:ext cx="1719807"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Etablere styringsgruppe eller referansegruppe</a:t>
            </a:r>
          </a:p>
        </p:txBody>
      </p:sp>
      <p:sp>
        <p:nvSpPr>
          <p:cNvPr id="29" name="Rectangle: Rounded Corners 23">
            <a:hlinkClick r:id="" action="ppaction://noaction"/>
            <a:extLst>
              <a:ext uri="{FF2B5EF4-FFF2-40B4-BE49-F238E27FC236}">
                <a16:creationId xmlns:a16="http://schemas.microsoft.com/office/drawing/2014/main" id="{29861B4C-2F24-F6FE-A878-B857C82634B2}"/>
              </a:ext>
            </a:extLst>
          </p:cNvPr>
          <p:cNvSpPr/>
          <p:nvPr/>
        </p:nvSpPr>
        <p:spPr>
          <a:xfrm>
            <a:off x="9054176" y="5644907"/>
            <a:ext cx="1719807"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Lære av andre</a:t>
            </a:r>
          </a:p>
        </p:txBody>
      </p:sp>
      <p:pic>
        <p:nvPicPr>
          <p:cNvPr id="10" name="barn_og_unges_helseteneste (1080p).mp4">
            <a:hlinkClick r:id="" action="ppaction://media"/>
            <a:extLst>
              <a:ext uri="{FF2B5EF4-FFF2-40B4-BE49-F238E27FC236}">
                <a16:creationId xmlns:a16="http://schemas.microsoft.com/office/drawing/2014/main" id="{15F84094-66E6-8D3D-9775-917BC2AD56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36048" y="3353630"/>
            <a:ext cx="5057635" cy="2844920"/>
          </a:xfrm>
          <a:prstGeom prst="rect">
            <a:avLst/>
          </a:prstGeom>
        </p:spPr>
      </p:pic>
    </p:spTree>
    <p:extLst>
      <p:ext uri="{BB962C8B-B14F-4D97-AF65-F5344CB8AC3E}">
        <p14:creationId xmlns:p14="http://schemas.microsoft.com/office/powerpoint/2010/main" val="131559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734E00C-A6EC-D3CE-D38D-4F5CA7AEBF48}"/>
              </a:ext>
            </a:extLst>
          </p:cNvPr>
          <p:cNvSpPr/>
          <p:nvPr/>
        </p:nvSpPr>
        <p:spPr>
          <a:xfrm>
            <a:off x="1673372" y="2090982"/>
            <a:ext cx="4926123"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spcBef>
                <a:spcPts val="800"/>
              </a:spcBef>
              <a:defRPr/>
            </a:pPr>
            <a:r>
              <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rPr>
              <a:t>Kartlegg det lokale utfordringsbilde</a:t>
            </a:r>
            <a:br>
              <a:rPr lang="nb-NO" sz="1200" b="1" i="0" u="none" strike="noStrike" kern="1200" cap="none" spc="0" normalizeH="0" baseline="0" noProof="0" dirty="0">
                <a:ln>
                  <a:noFill/>
                </a:ln>
                <a:effectLst/>
                <a:uLnTx/>
                <a:uFillTx/>
                <a:latin typeface="Calibri" panose="020F0502020204030204"/>
                <a:cs typeface="Arial" panose="020B0604020202020204" pitchFamily="34" charset="0"/>
              </a:rPr>
            </a:br>
            <a:br>
              <a:rPr lang="nb-NO" sz="1200" b="0" i="0" u="none" strike="noStrike" kern="1200" cap="none" spc="0" normalizeH="0" baseline="0" noProof="0" dirty="0">
                <a:ln>
                  <a:noFill/>
                </a:ln>
                <a:solidFill>
                  <a:schemeClr val="tx1"/>
                </a:solidFill>
                <a:effectLst/>
                <a:uLnTx/>
                <a:uFillTx/>
                <a:latin typeface="Calibri"/>
                <a:cs typeface="Times New Roman"/>
              </a:rPr>
            </a:br>
            <a:r>
              <a:rPr lang="nb-NO" sz="1100" dirty="0">
                <a:solidFill>
                  <a:schemeClr val="tx1"/>
                </a:solidFill>
                <a:latin typeface="Calibri"/>
                <a:cs typeface="Calibri"/>
              </a:rPr>
              <a:t>Det er gjennomført et bredt innsiktsarbeid nasjonalt som dokumenterer samhandlingsutfordringene i tilbudet til barn og unge. </a:t>
            </a:r>
            <a:br>
              <a:rPr lang="nb-NO" sz="1100" dirty="0">
                <a:solidFill>
                  <a:schemeClr val="tx1"/>
                </a:solidFill>
                <a:latin typeface="Calibri"/>
                <a:cs typeface="Calibri"/>
              </a:rPr>
            </a:br>
            <a:r>
              <a:rPr lang="nb-NO" sz="1100" dirty="0">
                <a:solidFill>
                  <a:schemeClr val="tx1"/>
                </a:solidFill>
                <a:latin typeface="Calibri"/>
                <a:cs typeface="Calibri"/>
              </a:rPr>
              <a:t>Det kan være klokt å bygge på innsikten fra disse rapportene i beskrivelsen av det lokale utfordringsbildet (se Tips og råd).</a:t>
            </a:r>
            <a:endParaRPr lang="nb-NO" sz="1200" b="1" dirty="0">
              <a:solidFill>
                <a:schemeClr val="tx1"/>
              </a:solidFill>
              <a:latin typeface="Calibri"/>
              <a:cs typeface="Arial"/>
            </a:endParaRPr>
          </a:p>
          <a:p>
            <a:pPr>
              <a:spcBef>
                <a:spcPts val="800"/>
              </a:spcBef>
              <a:defRPr/>
            </a:pPr>
            <a:r>
              <a:rPr kumimoji="0" lang="nb-NO" sz="1100" b="0" i="0" u="none" strike="noStrike" kern="1200" cap="none" spc="0" normalizeH="0" baseline="0" noProof="0" dirty="0">
                <a:ln>
                  <a:noFill/>
                </a:ln>
                <a:solidFill>
                  <a:schemeClr val="tx1"/>
                </a:solidFill>
                <a:effectLst/>
                <a:uLnTx/>
                <a:uFillTx/>
                <a:latin typeface="Calibri"/>
                <a:ea typeface="+mn-ea"/>
                <a:cs typeface="Times New Roman"/>
              </a:rPr>
              <a:t>Det</a:t>
            </a:r>
            <a:r>
              <a:rPr kumimoji="0"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 finnes per i dag ingen validerte kartleggingsverktøy som kan brukes </a:t>
            </a:r>
            <a:br>
              <a:rPr lang="nb-NO" sz="1100" b="0" i="0" u="none" strike="noStrike" kern="1200" cap="none" spc="0" normalizeH="0" baseline="0" noProof="0" dirty="0">
                <a:ln>
                  <a:noFill/>
                </a:ln>
                <a:effectLst/>
                <a:uLnTx/>
                <a:uFillTx/>
                <a:latin typeface="Calibri"/>
                <a:ea typeface="Calibri" panose="020F0502020204030204" pitchFamily="34" charset="0"/>
                <a:cs typeface="Times New Roman"/>
              </a:rPr>
            </a:br>
            <a:r>
              <a:rPr kumimoji="0"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for å få innsikt i hvordan samhandlingen fungerer lokalt. For å finne de konkrete utfordringsområdene kan man benytte lokal statistikk, tall og fakta. </a:t>
            </a:r>
            <a:r>
              <a:rPr lang="nb-NO" sz="1100" dirty="0">
                <a:solidFill>
                  <a:schemeClr val="tx1"/>
                </a:solidFill>
                <a:latin typeface="Calibri"/>
                <a:ea typeface="Calibri" panose="020F0502020204030204" pitchFamily="34" charset="0"/>
                <a:cs typeface="Calibri"/>
              </a:rPr>
              <a:t>En kan også arrangere workshop der fagfolk jobber med å identifisere og kategorisere de lokale utfordringer i samhandlingen. </a:t>
            </a:r>
            <a:br>
              <a:rPr lang="nb-NO" sz="1100" dirty="0">
                <a:latin typeface="Calibri"/>
                <a:ea typeface="Calibri" panose="020F0502020204030204" pitchFamily="34" charset="0"/>
                <a:cs typeface="Calibri"/>
              </a:rPr>
            </a:br>
            <a:br>
              <a:rPr lang="nb-NO" sz="1100" dirty="0">
                <a:latin typeface="Calibri"/>
                <a:ea typeface="Calibri" panose="020F0502020204030204" pitchFamily="34" charset="0"/>
                <a:cs typeface="Calibri"/>
              </a:rPr>
            </a:br>
            <a:r>
              <a:rPr kumimoji="0"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Noen eksempler på relevant statistikk er:</a:t>
            </a:r>
            <a:endParaRPr lang="en-US"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Tall på henvisninger og avslagsprosent til BUP.</a:t>
            </a:r>
            <a:endParaRPr lang="en-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Henvisningsrater og pasientgrunnlag fra de ulike kommunene i opptaksområdet, se gjerne på antall pasienter per 1000 barn og unge innbyggere. </a:t>
            </a:r>
            <a:endParaRPr lang="en-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defRPr/>
            </a:pPr>
            <a:r>
              <a:rPr kumimoji="0"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Kommuner som innfører Bedre Tverrfaglig Innsats</a:t>
            </a:r>
            <a:r>
              <a:rPr lang="nb-NO" sz="1100" dirty="0">
                <a:solidFill>
                  <a:schemeClr val="tx1"/>
                </a:solidFill>
                <a:latin typeface="Calibri"/>
                <a:ea typeface="Calibri" panose="020F0502020204030204" pitchFamily="34" charset="0"/>
                <a:cs typeface="Times New Roman"/>
              </a:rPr>
              <a:t> </a:t>
            </a:r>
            <a:r>
              <a:rPr kumimoji="0"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har </a:t>
            </a:r>
            <a:r>
              <a:rPr lang="nb-NO" sz="1100" dirty="0">
                <a:solidFill>
                  <a:schemeClr val="tx1"/>
                </a:solidFill>
                <a:latin typeface="Calibri"/>
                <a:ea typeface="Calibri" panose="020F0502020204030204" pitchFamily="34" charset="0"/>
                <a:cs typeface="Times New Roman"/>
              </a:rPr>
              <a:t>gjort</a:t>
            </a:r>
            <a:r>
              <a:rPr kumimoji="0"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 0-punkts undersøkelser som kan være nyttig å hente tall fra. </a:t>
            </a:r>
            <a:endParaRPr lang="en-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Tall fra </a:t>
            </a:r>
            <a:r>
              <a:rPr kumimoji="0" lang="nb-NO" sz="1100" b="0" i="0" u="none" strike="noStrike" kern="1200" cap="none" spc="0" normalizeH="0" baseline="0" noProof="0" dirty="0" err="1">
                <a:ln>
                  <a:noFill/>
                </a:ln>
                <a:solidFill>
                  <a:schemeClr val="tx1"/>
                </a:solidFill>
                <a:effectLst/>
                <a:uLnTx/>
                <a:uFillTx/>
                <a:latin typeface="Calibri"/>
                <a:ea typeface="Calibri" panose="020F0502020204030204" pitchFamily="34" charset="0"/>
                <a:cs typeface="Times New Roman"/>
              </a:rPr>
              <a:t>UngData</a:t>
            </a:r>
            <a:r>
              <a:rPr kumimoji="0"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 undersøkelser i kommunen.</a:t>
            </a:r>
            <a:endParaRPr lang="en-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endParaRPr>
          </a:p>
          <a:p>
            <a:pPr marL="171450" indent="-171450">
              <a:lnSpc>
                <a:spcPct val="107000"/>
              </a:lnSpc>
              <a:buFont typeface="Arial" panose="020B0604020202020204" pitchFamily="34" charset="0"/>
              <a:buChar char="•"/>
              <a:defRPr/>
            </a:pPr>
            <a:r>
              <a:rPr kumimoji="0" lang="nb-NO" sz="11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Tall på barn og unges bruk av hjelpetjenester i kommunen.</a:t>
            </a:r>
            <a:br>
              <a:rPr lang="nb-NO" sz="1100" dirty="0">
                <a:latin typeface="Calibri"/>
                <a:ea typeface="Calibri" panose="020F0502020204030204" pitchFamily="34" charset="0"/>
                <a:cs typeface="Times New Roman"/>
              </a:rPr>
            </a:br>
            <a:endParaRPr lang="nb-NO" sz="1100" b="0" i="0" u="none" strike="noStrike" kern="1200" cap="none" spc="0" normalizeH="0" baseline="0" noProof="0" dirty="0">
              <a:ln>
                <a:noFill/>
              </a:ln>
              <a:solidFill>
                <a:schemeClr val="tx1"/>
              </a:solidFill>
              <a:effectLst/>
              <a:uLnTx/>
              <a:uFillTx/>
              <a:latin typeface="Calibri"/>
              <a:cs typeface="Times New Roman"/>
            </a:endParaRPr>
          </a:p>
          <a:p>
            <a:pPr>
              <a:lnSpc>
                <a:spcPct val="107000"/>
              </a:lnSpc>
              <a:spcAft>
                <a:spcPts val="800"/>
              </a:spcAft>
              <a:defRPr/>
            </a:pPr>
            <a:r>
              <a:rPr lang="nb-NO" sz="1100" dirty="0">
                <a:solidFill>
                  <a:schemeClr val="tx1"/>
                </a:solidFill>
                <a:latin typeface="Calibri"/>
                <a:cs typeface="Calibri"/>
              </a:rPr>
              <a:t>Basert på tallmaterialet oppsummerer man det lokale utfordringsbildet. Det viktige er at man peker på hvilke gevinster som kan oppnås gjennom prosjektet og lager en plan for hvordan prosjektet skal svare på utfordringsbildet.</a:t>
            </a:r>
            <a:endParaRPr lang="nb-NO" sz="1100" dirty="0">
              <a:solidFill>
                <a:schemeClr val="tx1"/>
              </a:solidFill>
              <a:highlight>
                <a:srgbClr val="FFFF00"/>
              </a:highlight>
              <a:cs typeface="Calibri"/>
            </a:endParaRPr>
          </a:p>
          <a:p>
            <a:pPr>
              <a:lnSpc>
                <a:spcPct val="107000"/>
              </a:lnSpc>
              <a:spcAft>
                <a:spcPts val="800"/>
              </a:spcAft>
              <a:defRPr/>
            </a:pPr>
            <a:endParaRPr lang="nb-NO" sz="1100" dirty="0">
              <a:solidFill>
                <a:schemeClr val="tx1"/>
              </a:solidFill>
              <a:highlight>
                <a:srgbClr val="FFFF00"/>
              </a:highlight>
              <a:latin typeface="Calibri"/>
              <a:ea typeface="Calibri" panose="020F0502020204030204" pitchFamily="34" charset="0"/>
              <a:cs typeface="Calibri"/>
            </a:endParaRPr>
          </a:p>
          <a:p>
            <a:pPr marL="0" marR="0" lvl="0" indent="0" algn="l" defTabSz="914400">
              <a:lnSpc>
                <a:spcPct val="107000"/>
              </a:lnSpc>
              <a:spcBef>
                <a:spcPts val="0"/>
              </a:spcBef>
              <a:spcAft>
                <a:spcPts val="800"/>
              </a:spcAft>
              <a:buClrTx/>
              <a:buSzTx/>
              <a:buFontTx/>
              <a:buNone/>
              <a:tabLst/>
              <a:defRPr/>
            </a:pPr>
            <a:endParaRPr lang="nb-NO" sz="1100" b="0" i="0" u="none" strike="noStrike" kern="1200" cap="none" spc="0" normalizeH="0" baseline="0" noProof="0" dirty="0">
              <a:ln>
                <a:noFill/>
              </a:ln>
              <a:solidFill>
                <a:schemeClr val="tx1"/>
              </a:solidFill>
              <a:effectLst/>
              <a:highlight>
                <a:srgbClr val="FFFF00"/>
              </a:highlight>
              <a:uLnTx/>
              <a:uFillTx/>
              <a:latin typeface="Calibri" panose="020F0502020204030204"/>
              <a:cs typeface="Times New Roman"/>
            </a:endParaRPr>
          </a:p>
        </p:txBody>
      </p:sp>
      <p:cxnSp>
        <p:nvCxnSpPr>
          <p:cNvPr id="4" name="Straight Connector 3">
            <a:extLst>
              <a:ext uri="{FF2B5EF4-FFF2-40B4-BE49-F238E27FC236}">
                <a16:creationId xmlns:a16="http://schemas.microsoft.com/office/drawing/2014/main" id="{B5E30D80-2231-D8C5-5484-2E2F3CBEFED5}"/>
              </a:ext>
            </a:extLst>
          </p:cNvPr>
          <p:cNvCxnSpPr>
            <a:cxnSpLocks/>
            <a:stCxn id="5" idx="1"/>
          </p:cNvCxnSpPr>
          <p:nvPr/>
        </p:nvCxnSpPr>
        <p:spPr>
          <a:xfrm>
            <a:off x="1673372" y="412779"/>
            <a:ext cx="8477625" cy="10517"/>
          </a:xfrm>
          <a:prstGeom prst="line">
            <a:avLst/>
          </a:prstGeom>
          <a:ln/>
        </p:spPr>
        <p:style>
          <a:lnRef idx="1">
            <a:schemeClr val="dk1"/>
          </a:lnRef>
          <a:fillRef idx="0">
            <a:schemeClr val="dk1"/>
          </a:fillRef>
          <a:effectRef idx="0">
            <a:schemeClr val="dk1"/>
          </a:effectRef>
          <a:fontRef idx="minor">
            <a:schemeClr val="tx1"/>
          </a:fontRef>
        </p:style>
      </p:cxnSp>
      <p:sp>
        <p:nvSpPr>
          <p:cNvPr id="5" name="Rectangle: Rounded Corners 23">
            <a:hlinkClick r:id="" action="ppaction://noaction"/>
            <a:extLst>
              <a:ext uri="{FF2B5EF4-FFF2-40B4-BE49-F238E27FC236}">
                <a16:creationId xmlns:a16="http://schemas.microsoft.com/office/drawing/2014/main" id="{6E661BC9-1AC7-6845-BBA9-04B2E241C0D7}"/>
              </a:ext>
            </a:extLst>
          </p:cNvPr>
          <p:cNvSpPr/>
          <p:nvPr/>
        </p:nvSpPr>
        <p:spPr>
          <a:xfrm>
            <a:off x="1673372" y="213943"/>
            <a:ext cx="1682183" cy="397672"/>
          </a:xfrm>
          <a:prstGeom prst="roundRect">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Avklare behov</a:t>
            </a:r>
          </a:p>
        </p:txBody>
      </p:sp>
      <p:sp>
        <p:nvSpPr>
          <p:cNvPr id="21" name="Oval 20">
            <a:hlinkClick r:id="" action="ppaction://noaction"/>
            <a:extLst>
              <a:ext uri="{FF2B5EF4-FFF2-40B4-BE49-F238E27FC236}">
                <a16:creationId xmlns:a16="http://schemas.microsoft.com/office/drawing/2014/main" id="{12942965-A9AA-2EFE-4F86-C383C52066B8}"/>
              </a:ext>
            </a:extLst>
          </p:cNvPr>
          <p:cNvSpPr/>
          <p:nvPr/>
        </p:nvSpPr>
        <p:spPr>
          <a:xfrm>
            <a:off x="257730" y="874466"/>
            <a:ext cx="1123343" cy="1039833"/>
          </a:xfrm>
          <a:prstGeom prst="ellipse">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Avklare </a:t>
            </a:r>
            <a:br>
              <a:rPr lang="nb-NO" sz="850" b="1">
                <a:latin typeface="Arial" panose="020B0604020202020204"/>
              </a:rPr>
            </a:br>
            <a:r>
              <a:rPr lang="nb-NO" sz="850" b="1">
                <a:solidFill>
                  <a:schemeClr val="tx1"/>
                </a:solidFill>
                <a:latin typeface="Arial" panose="020B0604020202020204"/>
              </a:rPr>
              <a:t>behov og etablere prosjekt</a:t>
            </a:r>
            <a:endParaRPr lang="nb-NO" sz="870" b="1">
              <a:solidFill>
                <a:schemeClr val="tx1"/>
              </a:solidFill>
              <a:latin typeface="Arial" panose="020B0604020202020204"/>
            </a:endParaRPr>
          </a:p>
        </p:txBody>
      </p:sp>
      <p:sp>
        <p:nvSpPr>
          <p:cNvPr id="22" name="Oval 21">
            <a:hlinkClick r:id="" action="ppaction://noaction"/>
            <a:extLst>
              <a:ext uri="{FF2B5EF4-FFF2-40B4-BE49-F238E27FC236}">
                <a16:creationId xmlns:a16="http://schemas.microsoft.com/office/drawing/2014/main" id="{6D0B876F-1032-1F41-398E-C2A9DD6B88BB}"/>
              </a:ext>
            </a:extLst>
          </p:cNvPr>
          <p:cNvSpPr/>
          <p:nvPr/>
        </p:nvSpPr>
        <p:spPr>
          <a:xfrm>
            <a:off x="243414" y="2419305"/>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28" name="Oval 27">
            <a:hlinkClick r:id="" action="ppaction://noaction"/>
            <a:extLst>
              <a:ext uri="{FF2B5EF4-FFF2-40B4-BE49-F238E27FC236}">
                <a16:creationId xmlns:a16="http://schemas.microsoft.com/office/drawing/2014/main" id="{058CE5DD-D732-12FB-DDAA-362EA1E67032}"/>
              </a:ext>
            </a:extLst>
          </p:cNvPr>
          <p:cNvSpPr/>
          <p:nvPr/>
        </p:nvSpPr>
        <p:spPr>
          <a:xfrm>
            <a:off x="242459" y="550898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31" name="TextBox 30">
            <a:extLst>
              <a:ext uri="{FF2B5EF4-FFF2-40B4-BE49-F238E27FC236}">
                <a16:creationId xmlns:a16="http://schemas.microsoft.com/office/drawing/2014/main" id="{3324A9F0-CA9F-BBE9-545D-07FC35801290}"/>
              </a:ext>
            </a:extLst>
          </p:cNvPr>
          <p:cNvSpPr txBox="1"/>
          <p:nvPr/>
        </p:nvSpPr>
        <p:spPr>
          <a:xfrm>
            <a:off x="1673372" y="1236191"/>
            <a:ext cx="9954357" cy="746358"/>
          </a:xfrm>
          <a:prstGeom prst="rect">
            <a:avLst/>
          </a:prstGeom>
          <a:noFill/>
        </p:spPr>
        <p:txBody>
          <a:bodyPr wrap="square" rtlCol="0">
            <a:spAutoFit/>
          </a:bodyPr>
          <a:lstStyle/>
          <a:p>
            <a:r>
              <a:rPr lang="nb-NO" sz="1600" dirty="0">
                <a:latin typeface="Calibri" panose="020F0502020204030204" pitchFamily="34" charset="0"/>
                <a:ea typeface="Calibri" panose="020F0502020204030204" pitchFamily="34" charset="0"/>
                <a:cs typeface="Times New Roman" panose="02020603050405020304" pitchFamily="18" charset="0"/>
              </a:rPr>
              <a:t>K</a:t>
            </a:r>
            <a:r>
              <a:rPr lang="nb-NO" sz="1600" dirty="0">
                <a:effectLst/>
                <a:latin typeface="Calibri" panose="020F0502020204030204" pitchFamily="34" charset="0"/>
                <a:ea typeface="Calibri" panose="020F0502020204030204" pitchFamily="34" charset="0"/>
                <a:cs typeface="Times New Roman" panose="02020603050405020304" pitchFamily="18" charset="0"/>
              </a:rPr>
              <a:t>artlegg det lokale utfordringsbildet </a:t>
            </a:r>
            <a:r>
              <a:rPr lang="nb-NO" sz="1600" dirty="0">
                <a:latin typeface="Calibri" panose="020F0502020204030204" pitchFamily="34" charset="0"/>
                <a:ea typeface="Calibri" panose="020F0502020204030204" pitchFamily="34" charset="0"/>
                <a:cs typeface="Times New Roman" panose="02020603050405020304" pitchFamily="18" charset="0"/>
              </a:rPr>
              <a:t>for å</a:t>
            </a:r>
            <a:r>
              <a:rPr lang="nb-NO" sz="1600" dirty="0">
                <a:effectLst/>
                <a:latin typeface="Calibri" panose="020F0502020204030204" pitchFamily="34" charset="0"/>
                <a:ea typeface="Calibri" panose="020F0502020204030204" pitchFamily="34" charset="0"/>
                <a:cs typeface="Times New Roman" panose="02020603050405020304" pitchFamily="18" charset="0"/>
              </a:rPr>
              <a:t> tydeliggjøre behovet for prosjektet. Still spørsmålet: Hvilke utfordringer har vi i samhandlingen lokalt og hvorfor trenger vi Barn og unges helsetjeneste her hos oss? </a:t>
            </a:r>
            <a:endParaRPr lang="nb-NO" sz="1600" dirty="0">
              <a:effectLst/>
              <a:ea typeface="Times New Roman" panose="02020603050405020304" pitchFamily="18" charset="0"/>
              <a:cs typeface="Times New Roman" panose="02020603050405020304" pitchFamily="18" charset="0"/>
            </a:endParaRPr>
          </a:p>
          <a:p>
            <a:endParaRPr lang="nb-NO" sz="1050" dirty="0">
              <a:cs typeface="Arial" panose="020B0604020202020204" pitchFamily="34" charset="0"/>
            </a:endParaRPr>
          </a:p>
        </p:txBody>
      </p:sp>
      <p:sp>
        <p:nvSpPr>
          <p:cNvPr id="32" name="TextBox 31">
            <a:extLst>
              <a:ext uri="{FF2B5EF4-FFF2-40B4-BE49-F238E27FC236}">
                <a16:creationId xmlns:a16="http://schemas.microsoft.com/office/drawing/2014/main" id="{823C1AE8-BCEF-B7F4-8C7A-7CA96E9E280B}"/>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t>Avklare behov</a:t>
            </a:r>
            <a:endParaRPr lang="en-US" dirty="0"/>
          </a:p>
        </p:txBody>
      </p:sp>
      <p:sp>
        <p:nvSpPr>
          <p:cNvPr id="34" name="Rectangle 33">
            <a:extLst>
              <a:ext uri="{FF2B5EF4-FFF2-40B4-BE49-F238E27FC236}">
                <a16:creationId xmlns:a16="http://schemas.microsoft.com/office/drawing/2014/main" id="{F932BE5A-A5B1-3CDD-874F-427E85CD7F73}"/>
              </a:ext>
            </a:extLst>
          </p:cNvPr>
          <p:cNvSpPr/>
          <p:nvPr/>
        </p:nvSpPr>
        <p:spPr>
          <a:xfrm>
            <a:off x="7120367" y="4424750"/>
            <a:ext cx="4507362" cy="2124067"/>
          </a:xfrm>
          <a:prstGeom prst="rect">
            <a:avLst/>
          </a:prstGeom>
          <a:solidFill>
            <a:srgbClr val="F9CCA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rPr>
              <a:t>Eksempler og verktøy</a:t>
            </a:r>
            <a:endParaRPr lang="nb-NO" sz="1000" dirty="0">
              <a:solidFill>
                <a:schemeClr val="tx1"/>
              </a:solidFill>
              <a:latin typeface="Calibri"/>
              <a:ea typeface="Calibri" panose="020F0502020204030204" pitchFamily="34" charset="0"/>
              <a:cs typeface="Times New Roman"/>
            </a:endParaRPr>
          </a:p>
          <a:p>
            <a:pPr marL="171450" indent="-171450">
              <a:lnSpc>
                <a:spcPct val="107000"/>
              </a:lnSpc>
              <a:buFont typeface="Arial,Sans-Serif" panose="020B0604020202020204" pitchFamily="34" charset="0"/>
              <a:buChar char="•"/>
              <a:defRPr/>
            </a:pPr>
            <a:r>
              <a:rPr lang="nb-NO" sz="1000" dirty="0">
                <a:solidFill>
                  <a:schemeClr val="tx1"/>
                </a:solidFill>
                <a:latin typeface="Calibri"/>
                <a:ea typeface="Calibri" panose="020F0502020204030204" pitchFamily="34" charset="0"/>
                <a:cs typeface="Calibri"/>
              </a:rPr>
              <a:t>Flere prosjekter har utviklet enkle spørreskjema som de har sendt ut </a:t>
            </a:r>
            <a:br>
              <a:rPr lang="nb-NO" sz="1000" dirty="0">
                <a:latin typeface="Calibri"/>
                <a:ea typeface="Calibri" panose="020F0502020204030204" pitchFamily="34" charset="0"/>
                <a:cs typeface="Calibri"/>
              </a:rPr>
            </a:br>
            <a:r>
              <a:rPr lang="nb-NO" sz="1000" dirty="0">
                <a:solidFill>
                  <a:schemeClr val="tx1"/>
                </a:solidFill>
                <a:latin typeface="Calibri"/>
                <a:ea typeface="Calibri" panose="020F0502020204030204" pitchFamily="34" charset="0"/>
                <a:cs typeface="Calibri"/>
              </a:rPr>
              <a:t>i forkant av prosjektet og som gir et nyansert bilde av de lokale </a:t>
            </a:r>
            <a:br>
              <a:rPr lang="nb-NO" sz="1000" dirty="0">
                <a:solidFill>
                  <a:schemeClr val="tx1"/>
                </a:solidFill>
                <a:latin typeface="Calibri"/>
                <a:ea typeface="Calibri" panose="020F0502020204030204" pitchFamily="34" charset="0"/>
                <a:cs typeface="Calibri"/>
              </a:rPr>
            </a:br>
            <a:r>
              <a:rPr lang="nb-NO" sz="1000" dirty="0">
                <a:solidFill>
                  <a:schemeClr val="tx1"/>
                </a:solidFill>
                <a:latin typeface="Calibri"/>
                <a:ea typeface="Calibri" panose="020F0502020204030204" pitchFamily="34" charset="0"/>
                <a:cs typeface="Calibri"/>
              </a:rPr>
              <a:t>utfordringene: </a:t>
            </a:r>
          </a:p>
          <a:p>
            <a:pPr marL="628650" lvl="1" indent="-171450">
              <a:lnSpc>
                <a:spcPct val="107000"/>
              </a:lnSpc>
              <a:buFont typeface="Arial,Sans-Serif" panose="020B0604020202020204" pitchFamily="34" charset="0"/>
              <a:buChar char="•"/>
              <a:defRPr/>
            </a:pPr>
            <a:r>
              <a:rPr lang="nb-NO" sz="1000" u="sng" dirty="0">
                <a:solidFill>
                  <a:schemeClr val="tx1"/>
                </a:solidFill>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Spørreskjema Helse Førde</a:t>
            </a:r>
            <a:endParaRPr lang="nb-NO" sz="1000" dirty="0">
              <a:solidFill>
                <a:schemeClr val="tx1"/>
              </a:solidFill>
              <a:latin typeface="Calibri"/>
              <a:ea typeface="Calibri" panose="020F0502020204030204" pitchFamily="34" charset="0"/>
              <a:cs typeface="Calibri"/>
            </a:endParaRPr>
          </a:p>
          <a:p>
            <a:pPr marL="628650" lvl="1" indent="-171450">
              <a:lnSpc>
                <a:spcPct val="107000"/>
              </a:lnSpc>
              <a:buFont typeface="Arial,Sans-Serif" panose="020B0604020202020204" pitchFamily="34" charset="0"/>
              <a:buChar char="•"/>
              <a:defRPr/>
            </a:pPr>
            <a:r>
              <a:rPr lang="nb-NO" sz="1000" u="sng" dirty="0">
                <a:solidFill>
                  <a:schemeClr val="tx1"/>
                </a:solidFill>
                <a:latin typeface="Calibri"/>
                <a:ea typeface="Calibri" panose="020F0502020204030204" pitchFamily="34" charset="0"/>
                <a:cs typeface="Calibri"/>
                <a:hlinkClick r:id="rId4">
                  <a:extLst>
                    <a:ext uri="{A12FA001-AC4F-418D-AE19-62706E023703}">
                      <ahyp:hlinkClr xmlns:ahyp="http://schemas.microsoft.com/office/drawing/2018/hyperlinkcolor" val="tx"/>
                    </a:ext>
                  </a:extLst>
                </a:hlinkClick>
              </a:rPr>
              <a:t>Spørreskjema Møre og Romsdal</a:t>
            </a:r>
            <a:endParaRPr lang="nb-NO" sz="1000" dirty="0">
              <a:solidFill>
                <a:schemeClr val="tx1"/>
              </a:solidFill>
              <a:latin typeface="Calibri"/>
              <a:ea typeface="Calibri" panose="020F0502020204030204" pitchFamily="34" charset="0"/>
              <a:cs typeface="Calibri"/>
            </a:endParaRPr>
          </a:p>
          <a:p>
            <a:pPr marL="171450" indent="-171450">
              <a:lnSpc>
                <a:spcPct val="107000"/>
              </a:lnSpc>
              <a:buFont typeface="Arial" panose="020B0604020202020204" pitchFamily="34" charset="0"/>
              <a:buChar char="•"/>
              <a:defRPr/>
            </a:pPr>
            <a:r>
              <a:rPr lang="nb-NO" sz="1000" dirty="0">
                <a:solidFill>
                  <a:schemeClr val="tx1"/>
                </a:solidFill>
                <a:latin typeface="Calibri"/>
                <a:cs typeface="Calibri"/>
                <a:hlinkClick r:id="rId5">
                  <a:extLst>
                    <a:ext uri="{A12FA001-AC4F-418D-AE19-62706E023703}">
                      <ahyp:hlinkClr xmlns:ahyp="http://schemas.microsoft.com/office/drawing/2018/hyperlinkcolor" val="tx"/>
                    </a:ext>
                  </a:extLst>
                </a:hlinkClick>
              </a:rPr>
              <a:t>I Helse Vest er det publisert en rapport på bakgrunn av NPR tall som viser henvisningsrater fra hver kommune og avslagsprosent.</a:t>
            </a:r>
            <a:r>
              <a:rPr lang="nb-NO" sz="1000" dirty="0">
                <a:solidFill>
                  <a:schemeClr val="tx1"/>
                </a:solidFill>
                <a:latin typeface="Calibri"/>
                <a:cs typeface="Calibri"/>
              </a:rPr>
              <a:t> </a:t>
            </a: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endParaRPr lang="en-NO" sz="1100" dirty="0"/>
          </a:p>
        </p:txBody>
      </p:sp>
      <p:sp>
        <p:nvSpPr>
          <p:cNvPr id="35" name="Rectangle 34">
            <a:extLst>
              <a:ext uri="{FF2B5EF4-FFF2-40B4-BE49-F238E27FC236}">
                <a16:creationId xmlns:a16="http://schemas.microsoft.com/office/drawing/2014/main" id="{0A026F86-BBAD-E740-DB6B-B2ED332A9520}"/>
              </a:ext>
            </a:extLst>
          </p:cNvPr>
          <p:cNvSpPr/>
          <p:nvPr/>
        </p:nvSpPr>
        <p:spPr>
          <a:xfrm>
            <a:off x="7120368" y="2098835"/>
            <a:ext cx="4507362" cy="2124067"/>
          </a:xfrm>
          <a:prstGeom prst="rect">
            <a:avLst/>
          </a:prstGeom>
          <a:solidFill>
            <a:srgbClr val="FFD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Tips og råd</a:t>
            </a:r>
          </a:p>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rPr>
              <a:t>Rapporter som er relevante som grunnlagsdokumenter:</a:t>
            </a: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6">
                  <a:extLst>
                    <a:ext uri="{A12FA001-AC4F-418D-AE19-62706E023703}">
                      <ahyp:hlinkClr xmlns:ahyp="http://schemas.microsoft.com/office/drawing/2018/hyperlinkcolor" val="tx"/>
                    </a:ext>
                  </a:extLst>
                </a:hlinkClick>
              </a:rPr>
              <a:t>Ungdom med uavklart tilstand </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7">
                  <a:extLst>
                    <a:ext uri="{A12FA001-AC4F-418D-AE19-62706E023703}">
                      <ahyp:hlinkClr xmlns:ahyp="http://schemas.microsoft.com/office/drawing/2018/hyperlinkcolor" val="tx"/>
                    </a:ext>
                  </a:extLst>
                </a:hlinkClick>
              </a:rPr>
              <a:t>–</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6">
                  <a:extLst>
                    <a:ext uri="{A12FA001-AC4F-418D-AE19-62706E023703}">
                      <ahyp:hlinkClr xmlns:ahyp="http://schemas.microsoft.com/office/drawing/2018/hyperlinkcolor" val="tx"/>
                    </a:ext>
                  </a:extLst>
                </a:hlinkClick>
              </a:rPr>
              <a:t> Ukom</a:t>
            </a:r>
            <a:endParaRPr kumimoji="0" lang="en-NO" sz="10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7">
                  <a:extLst>
                    <a:ext uri="{A12FA001-AC4F-418D-AE19-62706E023703}">
                      <ahyp:hlinkClr xmlns:ahyp="http://schemas.microsoft.com/office/drawing/2018/hyperlinkcolor" val="tx"/>
                    </a:ext>
                  </a:extLst>
                </a:hlinkClick>
              </a:rPr>
              <a:t>Barneombudets rapport: Hvem skal jeg snakke med nå? – Barneombudet</a:t>
            </a:r>
            <a:endParaRPr kumimoji="0" lang="en-NO" sz="10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8">
                  <a:extLst>
                    <a:ext uri="{A12FA001-AC4F-418D-AE19-62706E023703}">
                      <ahyp:hlinkClr xmlns:ahyp="http://schemas.microsoft.com/office/drawing/2018/hyperlinkcolor" val="tx"/>
                    </a:ext>
                  </a:extLst>
                </a:hlinkClick>
              </a:rPr>
              <a:t>Jeg skulle hatt BUP en koffert – Barneombudet</a:t>
            </a:r>
            <a:endParaRPr kumimoji="0" lang="en-NO" sz="10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9">
                  <a:extLst>
                    <a:ext uri="{A12FA001-AC4F-418D-AE19-62706E023703}">
                      <ahyp:hlinkClr xmlns:ahyp="http://schemas.microsoft.com/office/drawing/2018/hyperlinkcolor" val="tx"/>
                    </a:ext>
                  </a:extLst>
                </a:hlinkClick>
              </a:rPr>
              <a:t>Psykisk helsearbeid for barn og unge </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10">
                  <a:extLst>
                    <a:ext uri="{A12FA001-AC4F-418D-AE19-62706E023703}">
                      <ahyp:hlinkClr xmlns:ahyp="http://schemas.microsoft.com/office/drawing/2018/hyperlinkcolor" val="tx"/>
                    </a:ext>
                  </a:extLst>
                </a:hlinkClick>
              </a:rPr>
              <a:t>–</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9">
                  <a:extLst>
                    <a:ext uri="{A12FA001-AC4F-418D-AE19-62706E023703}">
                      <ahyp:hlinkClr xmlns:ahyp="http://schemas.microsoft.com/office/drawing/2018/hyperlinkcolor" val="tx"/>
                    </a:ext>
                  </a:extLst>
                </a:hlinkClick>
              </a:rPr>
              <a:t> Helsedirektoratet</a:t>
            </a:r>
            <a:endParaRPr kumimoji="0" lang="en-NO" sz="10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10">
                  <a:extLst>
                    <a:ext uri="{A12FA001-AC4F-418D-AE19-62706E023703}">
                      <ahyp:hlinkClr xmlns:ahyp="http://schemas.microsoft.com/office/drawing/2018/hyperlinkcolor" val="tx"/>
                    </a:ext>
                  </a:extLst>
                </a:hlinkClick>
              </a:rPr>
              <a:t>Sammen om barn og unges psykiske helse </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11">
                  <a:extLst>
                    <a:ext uri="{A12FA001-AC4F-418D-AE19-62706E023703}">
                      <ahyp:hlinkClr xmlns:ahyp="http://schemas.microsoft.com/office/drawing/2018/hyperlinkcolor" val="tx"/>
                    </a:ext>
                  </a:extLst>
                </a:hlinkClick>
              </a:rPr>
              <a:t>–</a:t>
            </a:r>
            <a:r>
              <a:rPr kumimoji="0" lang="nb-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10">
                  <a:extLst>
                    <a:ext uri="{A12FA001-AC4F-418D-AE19-62706E023703}">
                      <ahyp:hlinkClr xmlns:ahyp="http://schemas.microsoft.com/office/drawing/2018/hyperlinkcolor" val="tx"/>
                    </a:ext>
                  </a:extLst>
                </a:hlinkClick>
              </a:rPr>
              <a:t> Helsedirektoratet</a:t>
            </a:r>
            <a:endParaRPr kumimoji="0" lang="en-NO" sz="10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n-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11">
                  <a:extLst>
                    <a:ext uri="{A12FA001-AC4F-418D-AE19-62706E023703}">
                      <ahyp:hlinkClr xmlns:ahyp="http://schemas.microsoft.com/office/drawing/2018/hyperlinkcolor" val="tx"/>
                    </a:ext>
                  </a:extLst>
                </a:hlinkClick>
              </a:rPr>
              <a:t>Dokument 3:13 (2020−2021) (riksrevisjonen.no)</a:t>
            </a:r>
            <a:endParaRPr kumimoji="0" lang="en-NO" sz="10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n-NO" sz="1000" b="0" i="0" u="none" strike="noStrike" kern="1200" cap="none" spc="0" normalizeH="0" baseline="0" noProof="0" dirty="0">
                <a:ln>
                  <a:noFill/>
                </a:ln>
                <a:solidFill>
                  <a:prstClr val="black"/>
                </a:solidFill>
                <a:effectLst/>
                <a:uLnTx/>
                <a:uFillTx/>
                <a:latin typeface="Calibri" panose="020F0502020204030204"/>
                <a:ea typeface="+mn-ea"/>
                <a:cs typeface="Arial"/>
                <a:hlinkClick r:id="rId12">
                  <a:extLst>
                    <a:ext uri="{A12FA001-AC4F-418D-AE19-62706E023703}">
                      <ahyp:hlinkClr xmlns:ahyp="http://schemas.microsoft.com/office/drawing/2018/hyperlinkcolor" val="tx"/>
                    </a:ext>
                  </a:extLst>
                </a:hlinkClick>
              </a:rPr>
              <a:t>Microsoft Word - Rapport28November.docx (helsedirektoratet.no)</a:t>
            </a:r>
            <a:endParaRPr kumimoji="0" lang="nn-NO" sz="10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indent="-171450" defTabSz="316520">
              <a:spcBef>
                <a:spcPct val="20000"/>
              </a:spcBef>
              <a:buFont typeface="Arial" panose="020B0604020202020204" pitchFamily="34" charset="0"/>
              <a:buChar char="•"/>
              <a:defRPr/>
            </a:pPr>
            <a:r>
              <a:rPr lang="nb-NO" sz="1000" dirty="0">
                <a:solidFill>
                  <a:prstClr val="black"/>
                </a:solidFill>
                <a:latin typeface="Calibri" panose="020F0502020204030204"/>
                <a:cs typeface="Arial"/>
                <a:hlinkClick r:id="rId13">
                  <a:extLst>
                    <a:ext uri="{A12FA001-AC4F-418D-AE19-62706E023703}">
                      <ahyp:hlinkClr xmlns:ahyp="http://schemas.microsoft.com/office/drawing/2018/hyperlinkcolor" val="tx"/>
                    </a:ext>
                  </a:extLst>
                </a:hlinkClick>
              </a:rPr>
              <a:t>Sluttrapport StimuLab 2021 — Livshendelsen - Alvorlig sykt barn</a:t>
            </a:r>
            <a:endParaRPr lang="en-NO" sz="1000" dirty="0">
              <a:solidFill>
                <a:prstClr val="black"/>
              </a:solidFill>
              <a:latin typeface="Calibri" panose="020F0502020204030204"/>
              <a:cs typeface="Arial"/>
            </a:endParaRPr>
          </a:p>
          <a:p>
            <a:endParaRPr lang="en-NO" dirty="0"/>
          </a:p>
        </p:txBody>
      </p:sp>
      <p:sp>
        <p:nvSpPr>
          <p:cNvPr id="13" name="Oval 12">
            <a:hlinkClick r:id="" action="ppaction://noaction"/>
            <a:extLst>
              <a:ext uri="{FF2B5EF4-FFF2-40B4-BE49-F238E27FC236}">
                <a16:creationId xmlns:a16="http://schemas.microsoft.com/office/drawing/2014/main" id="{B939ECF3-0557-102B-CEEC-948C9EBC7C73}"/>
              </a:ext>
            </a:extLst>
          </p:cNvPr>
          <p:cNvSpPr/>
          <p:nvPr/>
        </p:nvSpPr>
        <p:spPr>
          <a:xfrm>
            <a:off x="243413" y="396414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sp>
        <p:nvSpPr>
          <p:cNvPr id="17" name="Rectangle: Rounded Corners 23">
            <a:hlinkClick r:id="" action="ppaction://noaction"/>
            <a:extLst>
              <a:ext uri="{FF2B5EF4-FFF2-40B4-BE49-F238E27FC236}">
                <a16:creationId xmlns:a16="http://schemas.microsoft.com/office/drawing/2014/main" id="{D4D9286D-1720-2E48-010E-4F765102F253}"/>
              </a:ext>
            </a:extLst>
          </p:cNvPr>
          <p:cNvSpPr/>
          <p:nvPr/>
        </p:nvSpPr>
        <p:spPr>
          <a:xfrm>
            <a:off x="3744165" y="23228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n-NO" sz="900">
                <a:solidFill>
                  <a:schemeClr val="tx1"/>
                </a:solidFill>
              </a:rPr>
              <a:t>Formulere målet for prosjektet</a:t>
            </a:r>
          </a:p>
        </p:txBody>
      </p:sp>
      <p:sp>
        <p:nvSpPr>
          <p:cNvPr id="18" name="Rectangle: Rounded Corners 23">
            <a:hlinkClick r:id="" action="ppaction://noaction"/>
            <a:extLst>
              <a:ext uri="{FF2B5EF4-FFF2-40B4-BE49-F238E27FC236}">
                <a16:creationId xmlns:a16="http://schemas.microsoft.com/office/drawing/2014/main" id="{13673C83-1127-02CC-2E1E-C57780A7B547}"/>
              </a:ext>
            </a:extLst>
          </p:cNvPr>
          <p:cNvSpPr/>
          <p:nvPr/>
        </p:nvSpPr>
        <p:spPr>
          <a:xfrm>
            <a:off x="5814958" y="23228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Etablere prosjekt</a:t>
            </a:r>
          </a:p>
        </p:txBody>
      </p:sp>
      <p:sp>
        <p:nvSpPr>
          <p:cNvPr id="19" name="Rectangle: Rounded Corners 23">
            <a:hlinkClick r:id="" action="ppaction://noaction"/>
            <a:extLst>
              <a:ext uri="{FF2B5EF4-FFF2-40B4-BE49-F238E27FC236}">
                <a16:creationId xmlns:a16="http://schemas.microsoft.com/office/drawing/2014/main" id="{2A5D34E1-051E-9B42-9CE7-9DEDD3DA5E0A}"/>
              </a:ext>
            </a:extLst>
          </p:cNvPr>
          <p:cNvSpPr/>
          <p:nvPr/>
        </p:nvSpPr>
        <p:spPr>
          <a:xfrm>
            <a:off x="7885751" y="21394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Etablere styringsgruppe eller referansegruppe</a:t>
            </a:r>
          </a:p>
        </p:txBody>
      </p:sp>
      <p:sp>
        <p:nvSpPr>
          <p:cNvPr id="20" name="Rectangle: Rounded Corners 23">
            <a:hlinkClick r:id="" action="ppaction://noaction"/>
            <a:extLst>
              <a:ext uri="{FF2B5EF4-FFF2-40B4-BE49-F238E27FC236}">
                <a16:creationId xmlns:a16="http://schemas.microsoft.com/office/drawing/2014/main" id="{DC94524C-2C97-B88A-FDF5-E78107AA8FAF}"/>
              </a:ext>
            </a:extLst>
          </p:cNvPr>
          <p:cNvSpPr/>
          <p:nvPr/>
        </p:nvSpPr>
        <p:spPr>
          <a:xfrm>
            <a:off x="9956543" y="21394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Lære av andre</a:t>
            </a:r>
          </a:p>
        </p:txBody>
      </p:sp>
      <p:sp>
        <p:nvSpPr>
          <p:cNvPr id="33" name="Oval 32">
            <a:extLst>
              <a:ext uri="{FF2B5EF4-FFF2-40B4-BE49-F238E27FC236}">
                <a16:creationId xmlns:a16="http://schemas.microsoft.com/office/drawing/2014/main" id="{971B956C-8D04-2270-832C-8AD8AC01F016}"/>
              </a:ext>
            </a:extLst>
          </p:cNvPr>
          <p:cNvSpPr/>
          <p:nvPr/>
        </p:nvSpPr>
        <p:spPr>
          <a:xfrm>
            <a:off x="11280690" y="2090624"/>
            <a:ext cx="611698" cy="611999"/>
          </a:xfrm>
          <a:prstGeom prst="ellipse">
            <a:avLst/>
          </a:prstGeom>
          <a:solidFill>
            <a:srgbClr val="FFD8C1"/>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40" name="Graphic 39" descr="Lights On with solid fill">
            <a:extLst>
              <a:ext uri="{FF2B5EF4-FFF2-40B4-BE49-F238E27FC236}">
                <a16:creationId xmlns:a16="http://schemas.microsoft.com/office/drawing/2014/main" id="{772FCED5-A3BD-E76C-AB4D-2452567D5E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371068" y="2180623"/>
            <a:ext cx="432000" cy="432000"/>
          </a:xfrm>
          <a:prstGeom prst="rect">
            <a:avLst/>
          </a:prstGeom>
        </p:spPr>
      </p:pic>
      <p:sp>
        <p:nvSpPr>
          <p:cNvPr id="41" name="Oval 40">
            <a:extLst>
              <a:ext uri="{FF2B5EF4-FFF2-40B4-BE49-F238E27FC236}">
                <a16:creationId xmlns:a16="http://schemas.microsoft.com/office/drawing/2014/main" id="{F0435162-A3E4-350E-1E5D-E4B0EFD4ACC6}"/>
              </a:ext>
            </a:extLst>
          </p:cNvPr>
          <p:cNvSpPr/>
          <p:nvPr/>
        </p:nvSpPr>
        <p:spPr>
          <a:xfrm>
            <a:off x="11280690" y="4424750"/>
            <a:ext cx="611698" cy="611999"/>
          </a:xfrm>
          <a:prstGeom prst="ellipse">
            <a:avLst/>
          </a:prstGeom>
          <a:solidFill>
            <a:srgbClr val="FACCAE"/>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42" name="Graphic 41" descr="Wrench with solid fill">
            <a:extLst>
              <a:ext uri="{FF2B5EF4-FFF2-40B4-BE49-F238E27FC236}">
                <a16:creationId xmlns:a16="http://schemas.microsoft.com/office/drawing/2014/main" id="{760A3BA7-3BA6-B8BC-F704-9F0A813D230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5031765">
            <a:off x="11424539" y="4568750"/>
            <a:ext cx="324000" cy="324000"/>
          </a:xfrm>
          <a:prstGeom prst="rect">
            <a:avLst/>
          </a:prstGeom>
        </p:spPr>
      </p:pic>
      <p:sp>
        <p:nvSpPr>
          <p:cNvPr id="43" name="Oval 42">
            <a:extLst>
              <a:ext uri="{FF2B5EF4-FFF2-40B4-BE49-F238E27FC236}">
                <a16:creationId xmlns:a16="http://schemas.microsoft.com/office/drawing/2014/main" id="{9A240758-3B56-135C-8AB6-EFECF2C0B67E}"/>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44" name="Graphic 43" descr="Clipboard Partially Checked with solid fill">
            <a:extLst>
              <a:ext uri="{FF2B5EF4-FFF2-40B4-BE49-F238E27FC236}">
                <a16:creationId xmlns:a16="http://schemas.microsoft.com/office/drawing/2014/main" id="{F10E3E33-705D-BAD0-648B-E01054290D3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306220" y="2180622"/>
            <a:ext cx="432000" cy="432000"/>
          </a:xfrm>
          <a:prstGeom prst="rect">
            <a:avLst/>
          </a:prstGeom>
        </p:spPr>
      </p:pic>
    </p:spTree>
    <p:extLst>
      <p:ext uri="{BB962C8B-B14F-4D97-AF65-F5344CB8AC3E}">
        <p14:creationId xmlns:p14="http://schemas.microsoft.com/office/powerpoint/2010/main" val="1106555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FB387F9E-B87D-D2AA-1377-25A8FB45E5D2}"/>
              </a:ext>
            </a:extLst>
          </p:cNvPr>
          <p:cNvCxnSpPr>
            <a:cxnSpLocks/>
          </p:cNvCxnSpPr>
          <p:nvPr/>
        </p:nvCxnSpPr>
        <p:spPr>
          <a:xfrm>
            <a:off x="1673372" y="412779"/>
            <a:ext cx="8477625" cy="10517"/>
          </a:xfrm>
          <a:prstGeom prst="line">
            <a:avLst/>
          </a:prstGeom>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9EA9A655-729A-A9AF-00A7-529B0DE6A349}"/>
              </a:ext>
            </a:extLst>
          </p:cNvPr>
          <p:cNvSpPr/>
          <p:nvPr/>
        </p:nvSpPr>
        <p:spPr>
          <a:xfrm>
            <a:off x="7120367" y="4424750"/>
            <a:ext cx="4518358" cy="2124067"/>
          </a:xfrm>
          <a:prstGeom prst="rect">
            <a:avLst/>
          </a:prstGeom>
          <a:solidFill>
            <a:srgbClr val="F9CCA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0" defTabSz="316520">
              <a:spcBef>
                <a:spcPct val="20000"/>
              </a:spcBef>
              <a:defRPr/>
            </a:pPr>
            <a:r>
              <a:rPr lang="nb-NO" sz="1200" b="1" dirty="0">
                <a:solidFill>
                  <a:schemeClr val="tx1"/>
                </a:solidFill>
                <a:cs typeface="Arial"/>
              </a:rPr>
              <a:t>Eksempler og verktøy</a:t>
            </a:r>
          </a:p>
          <a:p>
            <a:pPr marL="171450" indent="-171450" defTabSz="316520">
              <a:spcBef>
                <a:spcPct val="20000"/>
              </a:spcBef>
              <a:buFont typeface="Arial" panose="020B0604020202020204" pitchFamily="34" charset="0"/>
              <a:buChar char="•"/>
              <a:defRPr/>
            </a:pPr>
            <a:r>
              <a:rPr lang="nb-NO" sz="1000" dirty="0">
                <a:solidFill>
                  <a:schemeClr val="tx1"/>
                </a:solidFill>
                <a:cs typeface="Arial"/>
                <a:hlinkClick r:id="rId3">
                  <a:extLst>
                    <a:ext uri="{A12FA001-AC4F-418D-AE19-62706E023703}">
                      <ahyp:hlinkClr xmlns:ahyp="http://schemas.microsoft.com/office/drawing/2018/hyperlinkcolor" val="tx"/>
                    </a:ext>
                  </a:extLst>
                </a:hlinkClick>
              </a:rPr>
              <a:t>Kort presentasjon Mål med Barn og unges helsetjeneste</a:t>
            </a:r>
            <a:r>
              <a:rPr lang="nb-NO" sz="1000" dirty="0">
                <a:solidFill>
                  <a:schemeClr val="tx1"/>
                </a:solidFill>
                <a:cs typeface="Arial"/>
              </a:rPr>
              <a:t> </a:t>
            </a:r>
          </a:p>
          <a:p>
            <a:pPr marL="171450" indent="-171450" defTabSz="316520">
              <a:spcBef>
                <a:spcPct val="20000"/>
              </a:spcBef>
              <a:buFont typeface="Arial" panose="020B0604020202020204" pitchFamily="34" charset="0"/>
              <a:buChar char="•"/>
              <a:defRPr/>
            </a:pPr>
            <a:r>
              <a:rPr lang="nb-NO" sz="1000" dirty="0">
                <a:solidFill>
                  <a:schemeClr val="tx1"/>
                </a:solidFill>
                <a:cs typeface="Arial"/>
                <a:hlinkClick r:id="rId4">
                  <a:extLst>
                    <a:ext uri="{A12FA001-AC4F-418D-AE19-62706E023703}">
                      <ahyp:hlinkClr xmlns:ahyp="http://schemas.microsoft.com/office/drawing/2018/hyperlinkcolor" val="tx"/>
                    </a:ext>
                  </a:extLst>
                </a:hlinkClick>
              </a:rPr>
              <a:t>Prosjekterfaring: Barn og unges helsetjeneste i Bergen | Innomed</a:t>
            </a:r>
            <a:endParaRPr lang="en-NO" sz="1000" u="sng" dirty="0">
              <a:solidFill>
                <a:schemeClr val="tx1"/>
              </a:solidFill>
              <a:cs typeface="Arial"/>
            </a:endParaRPr>
          </a:p>
          <a:p>
            <a:pPr marL="171450" indent="-171450">
              <a:spcBef>
                <a:spcPct val="20000"/>
              </a:spcBef>
              <a:buFont typeface="Arial" panose="020B0604020202020204" pitchFamily="34" charset="0"/>
              <a:buChar char="•"/>
            </a:pPr>
            <a:r>
              <a:rPr lang="nb-NO" sz="1000" dirty="0">
                <a:solidFill>
                  <a:schemeClr val="tx1"/>
                </a:solidFill>
                <a:ea typeface="+mn-lt"/>
                <a:cs typeface="Arial"/>
              </a:rPr>
              <a:t>Prosjektpresentasjon av Bergen prosjektet: </a:t>
            </a:r>
            <a:r>
              <a:rPr lang="nb-NO" sz="1000" dirty="0">
                <a:solidFill>
                  <a:schemeClr val="tx1"/>
                </a:solidFill>
                <a:ea typeface="+mn-lt"/>
                <a:cs typeface="+mn-lt"/>
                <a:hlinkClick r:id="rId5">
                  <a:extLst>
                    <a:ext uri="{A12FA001-AC4F-418D-AE19-62706E023703}">
                      <ahyp:hlinkClr xmlns:ahyp="http://schemas.microsoft.com/office/drawing/2018/hyperlinkcolor" val="tx"/>
                    </a:ext>
                  </a:extLst>
                </a:hlinkClick>
              </a:rPr>
              <a:t>presentasjon-av-Sammen-for-barn-og-unge-til-ungdomsrepr</a:t>
            </a:r>
            <a:endParaRPr lang="en-NO" sz="1100" dirty="0">
              <a:solidFill>
                <a:schemeClr val="tx1"/>
              </a:solidFill>
              <a:cs typeface="Calibri" panose="020F0502020204030204"/>
            </a:endParaRPr>
          </a:p>
        </p:txBody>
      </p:sp>
      <p:sp>
        <p:nvSpPr>
          <p:cNvPr id="49" name="Rectangle 48">
            <a:extLst>
              <a:ext uri="{FF2B5EF4-FFF2-40B4-BE49-F238E27FC236}">
                <a16:creationId xmlns:a16="http://schemas.microsoft.com/office/drawing/2014/main" id="{22E0C2A4-CA2D-F912-9792-7B1CA1975B61}"/>
              </a:ext>
            </a:extLst>
          </p:cNvPr>
          <p:cNvSpPr/>
          <p:nvPr/>
        </p:nvSpPr>
        <p:spPr>
          <a:xfrm>
            <a:off x="7120367" y="2090981"/>
            <a:ext cx="4518359" cy="2124067"/>
          </a:xfrm>
          <a:prstGeom prst="rect">
            <a:avLst/>
          </a:prstGeom>
          <a:solidFill>
            <a:srgbClr val="FFD7C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0">
              <a:spcBef>
                <a:spcPts val="800"/>
              </a:spcBef>
              <a:defRPr/>
            </a:pPr>
            <a:r>
              <a:rPr lang="nb-NO" sz="1200" b="1" dirty="0">
                <a:solidFill>
                  <a:schemeClr val="tx1"/>
                </a:solidFill>
                <a:cs typeface="Arial"/>
              </a:rPr>
              <a:t>Tips og råd</a:t>
            </a:r>
          </a:p>
          <a:p>
            <a:pPr marL="171450" indent="-171450">
              <a:spcBef>
                <a:spcPts val="800"/>
              </a:spcBef>
              <a:buFont typeface="Arial" panose="020B0604020202020204" pitchFamily="34" charset="0"/>
              <a:buChar char="•"/>
              <a:defRPr/>
            </a:pPr>
            <a:r>
              <a:rPr lang="nb-NO" sz="1000" dirty="0">
                <a:solidFill>
                  <a:schemeClr val="tx1"/>
                </a:solidFill>
                <a:ea typeface="Calibri" panose="020F0502020204030204" pitchFamily="34" charset="0"/>
                <a:cs typeface="Calibri"/>
              </a:rPr>
              <a:t>Lag så konkrete mål som mulig. I Helse Fonna var et sentralt mål for </a:t>
            </a:r>
            <a:br>
              <a:rPr lang="nb-NO" sz="1000" dirty="0">
                <a:ea typeface="Calibri" panose="020F0502020204030204" pitchFamily="34" charset="0"/>
                <a:cs typeface="Calibri"/>
              </a:rPr>
            </a:br>
            <a:r>
              <a:rPr lang="nb-NO" sz="1000" dirty="0">
                <a:solidFill>
                  <a:schemeClr val="tx1"/>
                </a:solidFill>
                <a:ea typeface="Calibri" panose="020F0502020204030204" pitchFamily="34" charset="0"/>
                <a:cs typeface="Calibri"/>
              </a:rPr>
              <a:t>prosjektet å redusere avslagsprosent ved henvisninger til BUP.</a:t>
            </a:r>
          </a:p>
          <a:p>
            <a:pPr marL="171450" lvl="0" indent="-171450">
              <a:spcBef>
                <a:spcPts val="800"/>
              </a:spcBef>
              <a:buFont typeface="Arial" panose="020B0604020202020204" pitchFamily="34" charset="0"/>
              <a:buChar char="•"/>
              <a:defRPr/>
            </a:pPr>
            <a:r>
              <a:rPr lang="nb-NO" sz="1000" dirty="0">
                <a:solidFill>
                  <a:schemeClr val="tx1"/>
                </a:solidFill>
                <a:ea typeface="Calibri" panose="020F0502020204030204" pitchFamily="34" charset="0"/>
                <a:cs typeface="Calibri"/>
              </a:rPr>
              <a:t>Det kan være lurt å lage en enkel presentasjon som oppsummerer </a:t>
            </a:r>
            <a:br>
              <a:rPr lang="nb-NO" sz="1000" dirty="0">
                <a:ea typeface="Calibri" panose="020F0502020204030204" pitchFamily="34" charset="0"/>
                <a:cs typeface="Calibri"/>
              </a:rPr>
            </a:br>
            <a:r>
              <a:rPr lang="nb-NO" sz="1000" dirty="0">
                <a:solidFill>
                  <a:schemeClr val="tx1"/>
                </a:solidFill>
                <a:ea typeface="Calibri" panose="020F0502020204030204" pitchFamily="34" charset="0"/>
                <a:cs typeface="Calibri"/>
              </a:rPr>
              <a:t>utfordringsbildet og målene for prosjektet.  </a:t>
            </a:r>
            <a:r>
              <a:rPr lang="en-NO" sz="1000" dirty="0">
                <a:solidFill>
                  <a:schemeClr val="tx1"/>
                </a:solidFill>
                <a:effectLst/>
                <a:ea typeface="Calibri" panose="020F0502020204030204" pitchFamily="34" charset="0"/>
                <a:cs typeface="Times New Roman"/>
              </a:rPr>
              <a:t>Benytt presentasjonen </a:t>
            </a:r>
            <a:r>
              <a:rPr lang="nb-NO" sz="1000" dirty="0">
                <a:solidFill>
                  <a:schemeClr val="tx1"/>
                </a:solidFill>
                <a:effectLst/>
                <a:ea typeface="Calibri" panose="020F0502020204030204" pitchFamily="34" charset="0"/>
                <a:cs typeface="Times New Roman"/>
              </a:rPr>
              <a:t>for å forankre prosjektet blant både ledere og brukere av tjenesten og</a:t>
            </a:r>
            <a:r>
              <a:rPr lang="nb-NO" sz="1000" dirty="0">
                <a:solidFill>
                  <a:schemeClr val="tx1"/>
                </a:solidFill>
                <a:ea typeface="Calibri" panose="020F0502020204030204" pitchFamily="34" charset="0"/>
                <a:cs typeface="Times New Roman"/>
              </a:rPr>
              <a:t>  </a:t>
            </a:r>
            <a:r>
              <a:rPr lang="nb-NO" sz="1000" dirty="0">
                <a:solidFill>
                  <a:schemeClr val="tx1"/>
                </a:solidFill>
                <a:effectLst/>
                <a:ea typeface="Calibri" panose="020F0502020204030204" pitchFamily="34" charset="0"/>
                <a:cs typeface="Times New Roman"/>
              </a:rPr>
              <a:t>andre interessenter.</a:t>
            </a:r>
            <a:endParaRPr lang="en-NO" sz="1000" dirty="0">
              <a:solidFill>
                <a:schemeClr val="tx1"/>
              </a:solidFill>
              <a:ea typeface="+mn-lt"/>
              <a:cs typeface="Times New Roman" panose="02020603050405020304" pitchFamily="18" charset="0"/>
            </a:endParaRPr>
          </a:p>
          <a:p>
            <a:endParaRPr lang="en-NO" sz="1100" dirty="0">
              <a:solidFill>
                <a:schemeClr val="tx1"/>
              </a:solidFill>
            </a:endParaRPr>
          </a:p>
        </p:txBody>
      </p:sp>
      <p:sp>
        <p:nvSpPr>
          <p:cNvPr id="48" name="Rectangle 47">
            <a:extLst>
              <a:ext uri="{FF2B5EF4-FFF2-40B4-BE49-F238E27FC236}">
                <a16:creationId xmlns:a16="http://schemas.microsoft.com/office/drawing/2014/main" id="{9DE40F7C-C9AC-D8A3-D87E-82E1D3162371}"/>
              </a:ext>
            </a:extLst>
          </p:cNvPr>
          <p:cNvSpPr/>
          <p:nvPr/>
        </p:nvSpPr>
        <p:spPr>
          <a:xfrm>
            <a:off x="1673372" y="2090981"/>
            <a:ext cx="4926122"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spcBef>
                <a:spcPts val="800"/>
              </a:spcBef>
              <a:defRPr/>
            </a:pPr>
            <a:r>
              <a:rPr lang="nb-NO" sz="1200" b="1" dirty="0">
                <a:solidFill>
                  <a:schemeClr val="tx1"/>
                </a:solidFill>
                <a:ea typeface="Calibri"/>
                <a:cs typeface="Arial"/>
              </a:rPr>
              <a:t>Definere mål og delmål</a:t>
            </a:r>
            <a:endParaRPr lang="en-US" dirty="0">
              <a:solidFill>
                <a:schemeClr val="tx1"/>
              </a:solidFill>
            </a:endParaRPr>
          </a:p>
          <a:p>
            <a:pPr>
              <a:spcBef>
                <a:spcPts val="800"/>
              </a:spcBef>
              <a:defRPr/>
            </a:pPr>
            <a:r>
              <a:rPr lang="nb-NO" sz="1100" dirty="0">
                <a:solidFill>
                  <a:schemeClr val="tx1"/>
                </a:solidFill>
                <a:effectLst/>
                <a:ea typeface="Calibri" panose="020F0502020204030204" pitchFamily="34" charset="0"/>
                <a:cs typeface="Times New Roman"/>
              </a:rPr>
              <a:t>Målet må ta utgangspunkt i det lokale utfordringsbildet </a:t>
            </a:r>
            <a:br>
              <a:rPr lang="nb-NO" sz="1100" dirty="0">
                <a:effectLst/>
                <a:ea typeface="Calibri" panose="020F0502020204030204" pitchFamily="34" charset="0"/>
                <a:cs typeface="Times New Roman" panose="02020603050405020304" pitchFamily="18" charset="0"/>
              </a:rPr>
            </a:br>
            <a:r>
              <a:rPr lang="nb-NO" sz="1100" dirty="0">
                <a:solidFill>
                  <a:schemeClr val="tx1"/>
                </a:solidFill>
                <a:effectLst/>
                <a:ea typeface="Calibri" panose="020F0502020204030204" pitchFamily="34" charset="0"/>
                <a:cs typeface="Times New Roman"/>
              </a:rPr>
              <a:t>og beskrive hva </a:t>
            </a:r>
            <a:r>
              <a:rPr lang="nb-NO" sz="1100" dirty="0">
                <a:solidFill>
                  <a:schemeClr val="tx1"/>
                </a:solidFill>
                <a:ea typeface="Calibri" panose="020F0502020204030204" pitchFamily="34" charset="0"/>
                <a:cs typeface="Times New Roman"/>
              </a:rPr>
              <a:t>dere</a:t>
            </a:r>
            <a:r>
              <a:rPr lang="nb-NO" sz="1100" dirty="0">
                <a:solidFill>
                  <a:schemeClr val="tx1"/>
                </a:solidFill>
                <a:effectLst/>
                <a:ea typeface="Calibri" panose="020F0502020204030204" pitchFamily="34" charset="0"/>
                <a:cs typeface="Times New Roman"/>
              </a:rPr>
              <a:t> ønsker skal </a:t>
            </a:r>
            <a:r>
              <a:rPr lang="nb-NO" sz="1100" dirty="0">
                <a:solidFill>
                  <a:schemeClr val="tx1"/>
                </a:solidFill>
                <a:ea typeface="Calibri" panose="020F0502020204030204" pitchFamily="34" charset="0"/>
                <a:cs typeface="Times New Roman"/>
              </a:rPr>
              <a:t>endres. Det er lurt å definere både</a:t>
            </a:r>
            <a:r>
              <a:rPr lang="nb-NO" sz="1100" dirty="0">
                <a:solidFill>
                  <a:schemeClr val="tx1"/>
                </a:solidFill>
                <a:effectLst/>
                <a:ea typeface="Calibri" panose="020F0502020204030204" pitchFamily="34" charset="0"/>
                <a:cs typeface="Times New Roman"/>
              </a:rPr>
              <a:t> hovedmål</a:t>
            </a:r>
            <a:br>
              <a:rPr lang="nb-NO" sz="1100" dirty="0">
                <a:ea typeface="Calibri" panose="020F0502020204030204" pitchFamily="34" charset="0"/>
                <a:cs typeface="Times New Roman"/>
              </a:rPr>
            </a:br>
            <a:r>
              <a:rPr lang="nb-NO" sz="1100" dirty="0">
                <a:solidFill>
                  <a:schemeClr val="tx1"/>
                </a:solidFill>
                <a:effectLst/>
                <a:ea typeface="Calibri" panose="020F0502020204030204" pitchFamily="34" charset="0"/>
                <a:cs typeface="Times New Roman"/>
              </a:rPr>
              <a:t>og delmål.</a:t>
            </a:r>
            <a:endParaRPr lang="nb-NO" sz="1100" dirty="0">
              <a:solidFill>
                <a:schemeClr val="tx1"/>
              </a:solidFill>
            </a:endParaRPr>
          </a:p>
          <a:p>
            <a:pPr>
              <a:lnSpc>
                <a:spcPct val="107000"/>
              </a:lnSpc>
              <a:spcAft>
                <a:spcPts val="800"/>
              </a:spcAft>
            </a:pPr>
            <a:br>
              <a:rPr lang="nb-NO" sz="1100" dirty="0">
                <a:ea typeface="Calibri" panose="020F0502020204030204" pitchFamily="34" charset="0"/>
                <a:cs typeface="Calibri" panose="020F0502020204030204" pitchFamily="34" charset="0"/>
              </a:rPr>
            </a:br>
            <a:r>
              <a:rPr lang="nb-NO" sz="1100" dirty="0">
                <a:solidFill>
                  <a:schemeClr val="tx1"/>
                </a:solidFill>
                <a:ea typeface="Calibri" panose="020F0502020204030204" pitchFamily="34" charset="0"/>
                <a:cs typeface="Times New Roman"/>
              </a:rPr>
              <a:t>Det er viktig å sikre at alle som er involvert i prosjektet har en felles forståelse av utfordringsbildet og de konkrete målene med prosjektet. </a:t>
            </a:r>
            <a:r>
              <a:rPr lang="nb-NO" sz="1100" dirty="0">
                <a:solidFill>
                  <a:schemeClr val="tx1"/>
                </a:solidFill>
                <a:ea typeface="Calibri" panose="020F0502020204030204" pitchFamily="34" charset="0"/>
                <a:cs typeface="Calibri"/>
              </a:rPr>
              <a:t>Gjennomfør gjerne en workshop med prosjektgruppen for å konkretisere visjonen og hovedmål for arbeidet. </a:t>
            </a:r>
            <a:endParaRPr lang="nb-NO" sz="1100" dirty="0">
              <a:solidFill>
                <a:schemeClr val="tx1"/>
              </a:solidFill>
              <a:ea typeface="Calibri" panose="020F0502020204030204" pitchFamily="34" charset="0"/>
              <a:cs typeface="Times New Roman" panose="02020603050405020304" pitchFamily="18" charset="0"/>
            </a:endParaRPr>
          </a:p>
          <a:p>
            <a:r>
              <a:rPr lang="nb-NO" sz="1100" dirty="0">
                <a:solidFill>
                  <a:schemeClr val="tx1"/>
                </a:solidFill>
              </a:rPr>
              <a:t>Eksempel på formulering av mål fra Bergen-prosjektet: </a:t>
            </a:r>
            <a:endParaRPr lang="nb-NO" sz="1100" dirty="0">
              <a:solidFill>
                <a:schemeClr val="tx1"/>
              </a:solidFill>
              <a:cs typeface="Calibri"/>
            </a:endParaRPr>
          </a:p>
          <a:p>
            <a:endParaRPr lang="en-NO" sz="1000" dirty="0">
              <a:solidFill>
                <a:schemeClr val="tx1"/>
              </a:solidFill>
            </a:endParaRPr>
          </a:p>
        </p:txBody>
      </p:sp>
      <p:sp>
        <p:nvSpPr>
          <p:cNvPr id="31" name="TextBox 30">
            <a:extLst>
              <a:ext uri="{FF2B5EF4-FFF2-40B4-BE49-F238E27FC236}">
                <a16:creationId xmlns:a16="http://schemas.microsoft.com/office/drawing/2014/main" id="{3324A9F0-CA9F-BBE9-545D-07FC35801290}"/>
              </a:ext>
            </a:extLst>
          </p:cNvPr>
          <p:cNvSpPr txBox="1"/>
          <p:nvPr/>
        </p:nvSpPr>
        <p:spPr>
          <a:xfrm>
            <a:off x="1673372" y="1211732"/>
            <a:ext cx="9965354" cy="584775"/>
          </a:xfrm>
          <a:prstGeom prst="rect">
            <a:avLst/>
          </a:prstGeom>
          <a:noFill/>
        </p:spPr>
        <p:txBody>
          <a:bodyPr wrap="square" rtlCol="0">
            <a:spAutoFit/>
          </a:bodyPr>
          <a:lstStyle/>
          <a:p>
            <a:r>
              <a:rPr lang="nb-NO" sz="1600">
                <a:latin typeface="Calibri" panose="020F0502020204030204" pitchFamily="34" charset="0"/>
                <a:cs typeface="Times New Roman" panose="02020603050405020304" pitchFamily="18" charset="0"/>
              </a:rPr>
              <a:t>Bli enige om hva som er målet for prosjektet. </a:t>
            </a:r>
            <a:br>
              <a:rPr lang="nb-NO" sz="1600">
                <a:latin typeface="Calibri" panose="020F0502020204030204" pitchFamily="34" charset="0"/>
                <a:cs typeface="Times New Roman" panose="02020603050405020304" pitchFamily="18" charset="0"/>
              </a:rPr>
            </a:br>
            <a:r>
              <a:rPr lang="nb-NO" sz="1600">
                <a:latin typeface="Calibri" panose="020F0502020204030204" pitchFamily="34" charset="0"/>
                <a:cs typeface="Times New Roman" panose="02020603050405020304" pitchFamily="18" charset="0"/>
              </a:rPr>
              <a:t>Still spørsmålet: Hva skal vi oppnå gjennom arbeidet med Barn og unges helsetjeneste her hos oss? </a:t>
            </a:r>
            <a:endParaRPr lang="en-NO" sz="1600">
              <a:latin typeface="Calibri" panose="020F050202020403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46C59389-5E24-19AA-053D-1AE8E68E7322}"/>
              </a:ext>
            </a:extLst>
          </p:cNvPr>
          <p:cNvSpPr/>
          <p:nvPr/>
        </p:nvSpPr>
        <p:spPr>
          <a:xfrm>
            <a:off x="11280690" y="4424750"/>
            <a:ext cx="611698" cy="611999"/>
          </a:xfrm>
          <a:prstGeom prst="ellipse">
            <a:avLst/>
          </a:prstGeom>
          <a:solidFill>
            <a:srgbClr val="FACCAE"/>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2" name="Graphic 11" descr="Wrench with solid fill">
            <a:extLst>
              <a:ext uri="{FF2B5EF4-FFF2-40B4-BE49-F238E27FC236}">
                <a16:creationId xmlns:a16="http://schemas.microsoft.com/office/drawing/2014/main" id="{9EB1C928-5A61-4F7A-C6F6-8F749A55C3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031765">
            <a:off x="11424539" y="4568750"/>
            <a:ext cx="324000" cy="324000"/>
          </a:xfrm>
          <a:prstGeom prst="rect">
            <a:avLst/>
          </a:prstGeom>
        </p:spPr>
      </p:pic>
      <p:sp>
        <p:nvSpPr>
          <p:cNvPr id="13" name="Oval 12">
            <a:extLst>
              <a:ext uri="{FF2B5EF4-FFF2-40B4-BE49-F238E27FC236}">
                <a16:creationId xmlns:a16="http://schemas.microsoft.com/office/drawing/2014/main" id="{B1472B5B-6F81-7BCB-D113-31BD62219DA9}"/>
              </a:ext>
            </a:extLst>
          </p:cNvPr>
          <p:cNvSpPr/>
          <p:nvPr/>
        </p:nvSpPr>
        <p:spPr>
          <a:xfrm>
            <a:off x="6216371" y="2090623"/>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4" name="Graphic 13" descr="Clipboard Partially Checked with solid fill">
            <a:extLst>
              <a:ext uri="{FF2B5EF4-FFF2-40B4-BE49-F238E27FC236}">
                <a16:creationId xmlns:a16="http://schemas.microsoft.com/office/drawing/2014/main" id="{B337DB9B-1999-E401-A2A1-A523A7532B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6220" y="2180622"/>
            <a:ext cx="432000" cy="432000"/>
          </a:xfrm>
          <a:prstGeom prst="rect">
            <a:avLst/>
          </a:prstGeom>
        </p:spPr>
      </p:pic>
      <p:sp>
        <p:nvSpPr>
          <p:cNvPr id="33" name="Rectangle: Rounded Corners 23">
            <a:hlinkClick r:id="" action="ppaction://noaction"/>
            <a:extLst>
              <a:ext uri="{FF2B5EF4-FFF2-40B4-BE49-F238E27FC236}">
                <a16:creationId xmlns:a16="http://schemas.microsoft.com/office/drawing/2014/main" id="{2AFD12F1-EBF4-2613-57BE-9287E7FCAB04}"/>
              </a:ext>
            </a:extLst>
          </p:cNvPr>
          <p:cNvSpPr/>
          <p:nvPr/>
        </p:nvSpPr>
        <p:spPr>
          <a:xfrm>
            <a:off x="1673372" y="21394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Avklare behov</a:t>
            </a:r>
          </a:p>
        </p:txBody>
      </p:sp>
      <p:sp>
        <p:nvSpPr>
          <p:cNvPr id="40" name="Rectangle: Rounded Corners 23">
            <a:hlinkClick r:id="" action="ppaction://noaction"/>
            <a:extLst>
              <a:ext uri="{FF2B5EF4-FFF2-40B4-BE49-F238E27FC236}">
                <a16:creationId xmlns:a16="http://schemas.microsoft.com/office/drawing/2014/main" id="{1261AFDD-E3ED-3BB9-50C6-277692DC13A0}"/>
              </a:ext>
            </a:extLst>
          </p:cNvPr>
          <p:cNvSpPr/>
          <p:nvPr/>
        </p:nvSpPr>
        <p:spPr>
          <a:xfrm>
            <a:off x="3744165" y="232283"/>
            <a:ext cx="1682183" cy="397672"/>
          </a:xfrm>
          <a:prstGeom prst="roundRect">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n-NO" sz="900">
                <a:solidFill>
                  <a:schemeClr val="tx1"/>
                </a:solidFill>
                <a:cs typeface="Calibri"/>
              </a:rPr>
              <a:t>Formulere målet for prosjektet</a:t>
            </a:r>
          </a:p>
        </p:txBody>
      </p:sp>
      <p:sp>
        <p:nvSpPr>
          <p:cNvPr id="41" name="Rectangle: Rounded Corners 23">
            <a:hlinkClick r:id="" action="ppaction://noaction"/>
            <a:extLst>
              <a:ext uri="{FF2B5EF4-FFF2-40B4-BE49-F238E27FC236}">
                <a16:creationId xmlns:a16="http://schemas.microsoft.com/office/drawing/2014/main" id="{0A840435-D06D-B19B-0E72-0A47236053A1}"/>
              </a:ext>
            </a:extLst>
          </p:cNvPr>
          <p:cNvSpPr/>
          <p:nvPr/>
        </p:nvSpPr>
        <p:spPr>
          <a:xfrm>
            <a:off x="5814958" y="23228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Etablere prosjekt</a:t>
            </a:r>
          </a:p>
        </p:txBody>
      </p:sp>
      <p:sp>
        <p:nvSpPr>
          <p:cNvPr id="42" name="Rectangle: Rounded Corners 23">
            <a:hlinkClick r:id="" action="ppaction://noaction"/>
            <a:extLst>
              <a:ext uri="{FF2B5EF4-FFF2-40B4-BE49-F238E27FC236}">
                <a16:creationId xmlns:a16="http://schemas.microsoft.com/office/drawing/2014/main" id="{8473101A-F053-9E6D-72AA-C34B97EDC93A}"/>
              </a:ext>
            </a:extLst>
          </p:cNvPr>
          <p:cNvSpPr/>
          <p:nvPr/>
        </p:nvSpPr>
        <p:spPr>
          <a:xfrm>
            <a:off x="7885751" y="21394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Etablere styringsgruppe eller referansegruppe</a:t>
            </a:r>
          </a:p>
        </p:txBody>
      </p:sp>
      <p:sp>
        <p:nvSpPr>
          <p:cNvPr id="43" name="Rectangle: Rounded Corners 23">
            <a:hlinkClick r:id="" action="ppaction://noaction"/>
            <a:extLst>
              <a:ext uri="{FF2B5EF4-FFF2-40B4-BE49-F238E27FC236}">
                <a16:creationId xmlns:a16="http://schemas.microsoft.com/office/drawing/2014/main" id="{F1CF4216-B1BD-C30F-C6E2-694D6F302C7E}"/>
              </a:ext>
            </a:extLst>
          </p:cNvPr>
          <p:cNvSpPr/>
          <p:nvPr/>
        </p:nvSpPr>
        <p:spPr>
          <a:xfrm>
            <a:off x="9956543" y="21394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Lære av andre</a:t>
            </a:r>
          </a:p>
        </p:txBody>
      </p:sp>
      <p:sp>
        <p:nvSpPr>
          <p:cNvPr id="44" name="Oval 43">
            <a:hlinkClick r:id="" action="ppaction://noaction"/>
            <a:extLst>
              <a:ext uri="{FF2B5EF4-FFF2-40B4-BE49-F238E27FC236}">
                <a16:creationId xmlns:a16="http://schemas.microsoft.com/office/drawing/2014/main" id="{78861B94-2D8C-3376-01A1-8A80EA7AD472}"/>
              </a:ext>
            </a:extLst>
          </p:cNvPr>
          <p:cNvSpPr/>
          <p:nvPr/>
        </p:nvSpPr>
        <p:spPr>
          <a:xfrm>
            <a:off x="257730" y="874466"/>
            <a:ext cx="1123343" cy="1039833"/>
          </a:xfrm>
          <a:prstGeom prst="ellipse">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Avklare </a:t>
            </a:r>
            <a:br>
              <a:rPr lang="nb-NO" sz="850" b="1">
                <a:latin typeface="Arial" panose="020B0604020202020204"/>
              </a:rPr>
            </a:br>
            <a:r>
              <a:rPr lang="nb-NO" sz="850" b="1">
                <a:solidFill>
                  <a:schemeClr val="tx1"/>
                </a:solidFill>
                <a:latin typeface="Arial" panose="020B0604020202020204"/>
              </a:rPr>
              <a:t>behov og etablere prosjekt</a:t>
            </a:r>
            <a:endParaRPr lang="nb-NO" sz="870" b="1">
              <a:solidFill>
                <a:schemeClr val="tx1"/>
              </a:solidFill>
              <a:latin typeface="Arial" panose="020B0604020202020204"/>
            </a:endParaRPr>
          </a:p>
        </p:txBody>
      </p:sp>
      <p:sp>
        <p:nvSpPr>
          <p:cNvPr id="45" name="Oval 44">
            <a:hlinkClick r:id="" action="ppaction://noaction"/>
            <a:extLst>
              <a:ext uri="{FF2B5EF4-FFF2-40B4-BE49-F238E27FC236}">
                <a16:creationId xmlns:a16="http://schemas.microsoft.com/office/drawing/2014/main" id="{8C7379DF-31DF-6268-D43C-770B56C2099E}"/>
              </a:ext>
            </a:extLst>
          </p:cNvPr>
          <p:cNvSpPr/>
          <p:nvPr/>
        </p:nvSpPr>
        <p:spPr>
          <a:xfrm>
            <a:off x="243414" y="2419305"/>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46" name="Oval 45">
            <a:hlinkClick r:id="" action="ppaction://noaction"/>
            <a:extLst>
              <a:ext uri="{FF2B5EF4-FFF2-40B4-BE49-F238E27FC236}">
                <a16:creationId xmlns:a16="http://schemas.microsoft.com/office/drawing/2014/main" id="{B1B3DCA0-3323-3FF2-853F-3820283D7341}"/>
              </a:ext>
            </a:extLst>
          </p:cNvPr>
          <p:cNvSpPr/>
          <p:nvPr/>
        </p:nvSpPr>
        <p:spPr>
          <a:xfrm>
            <a:off x="242459" y="550898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47" name="Oval 46">
            <a:hlinkClick r:id="" action="ppaction://noaction"/>
            <a:extLst>
              <a:ext uri="{FF2B5EF4-FFF2-40B4-BE49-F238E27FC236}">
                <a16:creationId xmlns:a16="http://schemas.microsoft.com/office/drawing/2014/main" id="{6808E9CE-E157-89E3-ABCE-738852C6E5FB}"/>
              </a:ext>
            </a:extLst>
          </p:cNvPr>
          <p:cNvSpPr/>
          <p:nvPr/>
        </p:nvSpPr>
        <p:spPr>
          <a:xfrm>
            <a:off x="243413" y="396414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sp>
        <p:nvSpPr>
          <p:cNvPr id="53" name="Oval 52">
            <a:extLst>
              <a:ext uri="{FF2B5EF4-FFF2-40B4-BE49-F238E27FC236}">
                <a16:creationId xmlns:a16="http://schemas.microsoft.com/office/drawing/2014/main" id="{898BB7F6-4621-7B9E-8E6C-2DD20AD66AA6}"/>
              </a:ext>
            </a:extLst>
          </p:cNvPr>
          <p:cNvSpPr/>
          <p:nvPr/>
        </p:nvSpPr>
        <p:spPr>
          <a:xfrm>
            <a:off x="11280690" y="2090624"/>
            <a:ext cx="611698" cy="611999"/>
          </a:xfrm>
          <a:prstGeom prst="ellipse">
            <a:avLst/>
          </a:prstGeom>
          <a:solidFill>
            <a:srgbClr val="FFD8C1"/>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0" name="Graphic 9" descr="Lights On with solid fill">
            <a:extLst>
              <a:ext uri="{FF2B5EF4-FFF2-40B4-BE49-F238E27FC236}">
                <a16:creationId xmlns:a16="http://schemas.microsoft.com/office/drawing/2014/main" id="{B18319ED-DE45-DCD9-D6A5-380E1F6EF9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71068" y="2180623"/>
            <a:ext cx="432000" cy="432000"/>
          </a:xfrm>
          <a:prstGeom prst="rect">
            <a:avLst/>
          </a:prstGeom>
        </p:spPr>
      </p:pic>
      <p:sp>
        <p:nvSpPr>
          <p:cNvPr id="54" name="TextBox 53">
            <a:extLst>
              <a:ext uri="{FF2B5EF4-FFF2-40B4-BE49-F238E27FC236}">
                <a16:creationId xmlns:a16="http://schemas.microsoft.com/office/drawing/2014/main" id="{3BEFABD0-6F6B-167D-4DC7-10FB4F3A9305}"/>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t>Formulere målet for prosjektet</a:t>
            </a:r>
          </a:p>
        </p:txBody>
      </p:sp>
      <p:pic>
        <p:nvPicPr>
          <p:cNvPr id="2" name="Picture 3">
            <a:extLst>
              <a:ext uri="{FF2B5EF4-FFF2-40B4-BE49-F238E27FC236}">
                <a16:creationId xmlns:a16="http://schemas.microsoft.com/office/drawing/2014/main" id="{D6115943-50DD-3D0B-BA13-4E212923A83C}"/>
              </a:ext>
            </a:extLst>
          </p:cNvPr>
          <p:cNvPicPr>
            <a:picLocks noChangeAspect="1"/>
          </p:cNvPicPr>
          <p:nvPr/>
        </p:nvPicPr>
        <p:blipFill>
          <a:blip r:embed="rId12"/>
          <a:stretch>
            <a:fillRect/>
          </a:stretch>
        </p:blipFill>
        <p:spPr>
          <a:xfrm>
            <a:off x="2199794" y="4186961"/>
            <a:ext cx="3873279" cy="2361856"/>
          </a:xfrm>
          <a:prstGeom prst="rect">
            <a:avLst/>
          </a:prstGeom>
        </p:spPr>
      </p:pic>
    </p:spTree>
    <p:extLst>
      <p:ext uri="{BB962C8B-B14F-4D97-AF65-F5344CB8AC3E}">
        <p14:creationId xmlns:p14="http://schemas.microsoft.com/office/powerpoint/2010/main" val="2661266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A7D46A94-EBC8-6576-2DDE-3CD1A4527C2D}"/>
              </a:ext>
            </a:extLst>
          </p:cNvPr>
          <p:cNvCxnSpPr>
            <a:cxnSpLocks/>
          </p:cNvCxnSpPr>
          <p:nvPr/>
        </p:nvCxnSpPr>
        <p:spPr>
          <a:xfrm>
            <a:off x="1673372" y="412779"/>
            <a:ext cx="8477625" cy="10517"/>
          </a:xfrm>
          <a:prstGeom prst="line">
            <a:avLst/>
          </a:prstGeom>
          <a:ln/>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41AFD879-890A-9EC1-0087-F21FCFE0D124}"/>
              </a:ext>
            </a:extLst>
          </p:cNvPr>
          <p:cNvSpPr/>
          <p:nvPr/>
        </p:nvSpPr>
        <p:spPr>
          <a:xfrm>
            <a:off x="1673373" y="2090982"/>
            <a:ext cx="4926122"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rPr>
              <a:t>Prosjektgruppe og prosjektledelse</a:t>
            </a:r>
            <a:br>
              <a:rPr lang="nb-NO" sz="1100" b="1" i="0" u="none" strike="noStrike" kern="1200" cap="none" spc="0" normalizeH="0" baseline="0" noProof="0" dirty="0">
                <a:ln>
                  <a:noFill/>
                </a:ln>
                <a:solidFill>
                  <a:schemeClr val="tx1"/>
                </a:solidFill>
                <a:effectLst/>
                <a:uLnTx/>
                <a:uFillTx/>
                <a:latin typeface="Calibri" panose="020F0502020204030204"/>
                <a:cs typeface="Arial"/>
              </a:rPr>
            </a:br>
            <a:endParaRPr lang="nb-NO" sz="1200" b="1" i="0" u="none" strike="noStrike" kern="1200" cap="none" spc="0" normalizeH="0" baseline="0" noProof="0" dirty="0">
              <a:ln>
                <a:noFill/>
              </a:ln>
              <a:solidFill>
                <a:schemeClr val="tx1"/>
              </a:solidFill>
              <a:effectLst/>
              <a:uLnTx/>
              <a:uFillTx/>
              <a:latin typeface="Calibri" panose="020F0502020204030204"/>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chemeClr val="tx1"/>
                </a:solidFill>
                <a:effectLst/>
                <a:uLnTx/>
                <a:uFillTx/>
                <a:latin typeface="Calibri" panose="020F0502020204030204"/>
                <a:ea typeface="+mn-ea"/>
                <a:cs typeface="Calibri"/>
              </a:rPr>
              <a:t>Å være prosjektleder kan være en ensom oppgave. Noen av prosjektene under paraplyen «Barn og unges helsetjeneste» har derfor hatt to prosjekt-</a:t>
            </a:r>
            <a:br>
              <a:rPr lang="nb-NO" sz="1100" b="0" i="0" u="none" strike="noStrike" kern="1200" cap="none" spc="0" normalizeH="0" baseline="0" noProof="0" dirty="0">
                <a:ln>
                  <a:noFill/>
                </a:ln>
                <a:solidFill>
                  <a:schemeClr val="tx1"/>
                </a:solidFill>
                <a:effectLst/>
                <a:uLnTx/>
                <a:uFillTx/>
                <a:latin typeface="Calibri" panose="020F0502020204030204"/>
                <a:cs typeface="Calibri"/>
              </a:rPr>
            </a:br>
            <a:r>
              <a:rPr kumimoji="0" lang="nb-NO" sz="1100" b="0" i="0" u="none" strike="noStrike" kern="1200" cap="none" spc="0" normalizeH="0" baseline="0" noProof="0" dirty="0">
                <a:ln>
                  <a:noFill/>
                </a:ln>
                <a:solidFill>
                  <a:schemeClr val="tx1"/>
                </a:solidFill>
                <a:effectLst/>
                <a:uLnTx/>
                <a:uFillTx/>
                <a:latin typeface="Calibri" panose="020F0502020204030204"/>
                <a:ea typeface="+mn-ea"/>
                <a:cs typeface="Calibri"/>
              </a:rPr>
              <a:t>ledere. Det kan være en prosjektleder som er god på prosjektmetodikk og en som er god på fag, eller en prosjektleder fra spesialisthelsetjenesten og en fra kommunen. Poenget er å utfylle hverandres kompetanse og ha noen å dra lasset sammen med. </a:t>
            </a:r>
            <a:endParaRPr lang="nb-NO" sz="1100" b="0" i="0" u="none" strike="noStrike" kern="1200" cap="none" spc="0" normalizeH="0" baseline="0" noProof="0" dirty="0">
              <a:ln>
                <a:noFill/>
              </a:ln>
              <a:solidFill>
                <a:schemeClr val="tx1"/>
              </a:solidFill>
              <a:effectLst/>
              <a:uLnTx/>
              <a:uFillTx/>
              <a:latin typeface="Calibri" panose="020F0502020204030204"/>
              <a:ea typeface="Calibri"/>
              <a:cs typeface="Calibri"/>
            </a:endParaRPr>
          </a:p>
          <a:p>
            <a:pPr>
              <a:spcBef>
                <a:spcPts val="800"/>
              </a:spcBef>
              <a:defRPr/>
            </a:pPr>
            <a:r>
              <a:rPr kumimoji="0" lang="nb-NO" sz="1100" b="0" i="0" u="none" strike="noStrike" kern="1200" cap="none" spc="0" normalizeH="0" baseline="0" noProof="0" dirty="0">
                <a:ln>
                  <a:noFill/>
                </a:ln>
                <a:solidFill>
                  <a:schemeClr val="tx1"/>
                </a:solidFill>
                <a:effectLst/>
                <a:uLnTx/>
                <a:uFillTx/>
                <a:latin typeface="Calibri" panose="020F0502020204030204"/>
                <a:ea typeface="+mn-ea"/>
                <a:cs typeface="Calibri"/>
              </a:rPr>
              <a:t>Prosjektgruppen bør ha representanter fra både kommuner, foretak og brukere. Dette vil bidra til å skape en helhetlig tilnærming og sikre at ulike perspektiver blir tatt med i arbeidet. Samtidig bør ikke prosjektgruppen være for stor, så størrelsen må avgjøres basert på behovet for</a:t>
            </a:r>
            <a:r>
              <a:rPr lang="nb-NO" sz="1100" dirty="0">
                <a:solidFill>
                  <a:schemeClr val="tx1"/>
                </a:solidFill>
                <a:latin typeface="Calibri" panose="020F0502020204030204"/>
                <a:cs typeface="Calibri"/>
              </a:rPr>
              <a:t> bred forankring</a:t>
            </a:r>
            <a:r>
              <a:rPr kumimoji="0" lang="nb-NO" sz="1100" b="0" i="0" u="none" strike="noStrike" kern="1200" cap="none" spc="0" normalizeH="0" baseline="0" noProof="0" dirty="0">
                <a:ln>
                  <a:noFill/>
                </a:ln>
                <a:solidFill>
                  <a:schemeClr val="tx1"/>
                </a:solidFill>
                <a:effectLst/>
                <a:uLnTx/>
                <a:uFillTx/>
                <a:latin typeface="Calibri" panose="020F0502020204030204"/>
                <a:ea typeface="+mn-ea"/>
                <a:cs typeface="Calibri"/>
              </a:rPr>
              <a:t>. Prosjektgruppen bør ha regelmessige møter og fordele arbeidsoppgaver og roller.</a:t>
            </a:r>
            <a:endParaRPr lang="nb-NO" sz="1100" b="0" i="0" u="none" strike="noStrike" kern="1200" cap="none" spc="0" normalizeH="0" baseline="0" noProof="0" dirty="0">
              <a:ln>
                <a:noFill/>
              </a:ln>
              <a:solidFill>
                <a:schemeClr val="tx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1" i="0" u="none" strike="noStrike" kern="1200" cap="none" spc="0" normalizeH="0" baseline="0" noProof="0" dirty="0">
                <a:ln>
                  <a:noFill/>
                </a:ln>
                <a:solidFill>
                  <a:schemeClr val="tx1"/>
                </a:solidFill>
                <a:effectLst/>
                <a:uLnTx/>
                <a:uFillTx/>
                <a:latin typeface="Calibri" panose="020F0502020204030204"/>
                <a:ea typeface="+mn-ea"/>
                <a:cs typeface="Arial"/>
              </a:rPr>
              <a:t>Utarbeid en prosjektplan</a:t>
            </a:r>
            <a:endParaRPr lang="nb-NO" sz="1100" b="0" i="0" u="none" strike="noStrike" kern="1200" cap="none" spc="0" normalizeH="0" baseline="0" noProof="0" dirty="0">
              <a:ln>
                <a:noFill/>
              </a:ln>
              <a:solidFill>
                <a:schemeClr val="tx1"/>
              </a:solidFill>
              <a:effectLst/>
              <a:uLnTx/>
              <a:uFillTx/>
              <a:latin typeface="Calibri" panose="020F0502020204030204"/>
              <a:ea typeface="Calibri"/>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dirty="0">
                <a:ln>
                  <a:noFill/>
                </a:ln>
                <a:solidFill>
                  <a:schemeClr val="tx1"/>
                </a:solidFill>
                <a:effectLst/>
                <a:uLnTx/>
                <a:uFillTx/>
                <a:latin typeface="Calibri" panose="020F0502020204030204"/>
                <a:ea typeface="+mn-ea"/>
                <a:cs typeface="Calibri"/>
              </a:rPr>
              <a:t>Det er klokt å lage en enkel prosjektplan med følgende </a:t>
            </a:r>
            <a:r>
              <a:rPr kumimoji="0" lang="nb-NO" sz="1100" b="0" i="0" u="none" strike="noStrike" kern="1200" cap="none" spc="0" normalizeH="0" baseline="0" noProof="0" dirty="0" err="1">
                <a:ln>
                  <a:noFill/>
                </a:ln>
                <a:solidFill>
                  <a:schemeClr val="tx1"/>
                </a:solidFill>
                <a:effectLst/>
                <a:uLnTx/>
                <a:uFillTx/>
                <a:latin typeface="Calibri" panose="020F0502020204030204"/>
                <a:ea typeface="+mn-ea"/>
                <a:cs typeface="Calibri"/>
              </a:rPr>
              <a:t>hovedoverskrifter</a:t>
            </a:r>
            <a:r>
              <a:rPr kumimoji="0" lang="nb-NO" sz="1100" b="0" i="0" u="none" strike="noStrike" kern="1200" cap="none" spc="0" normalizeH="0" baseline="0" noProof="0" dirty="0">
                <a:ln>
                  <a:noFill/>
                </a:ln>
                <a:solidFill>
                  <a:schemeClr val="tx1"/>
                </a:solidFill>
                <a:effectLst/>
                <a:uLnTx/>
                <a:uFillTx/>
                <a:latin typeface="Calibri" panose="020F0502020204030204"/>
                <a:ea typeface="+mn-ea"/>
                <a:cs typeface="Calibri"/>
              </a:rPr>
              <a:t> og struktur:</a:t>
            </a:r>
            <a:endParaRPr lang="en-US" sz="1100" b="0" i="0" u="none" strike="noStrike" kern="1200" cap="none" spc="0" normalizeH="0" baseline="0" noProof="0" dirty="0">
              <a:ln>
                <a:noFill/>
              </a:ln>
              <a:solidFill>
                <a:schemeClr val="tx1"/>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7000"/>
              </a:lnSpc>
              <a:spcBef>
                <a:spcPts val="0"/>
              </a:spcBef>
              <a:spcAft>
                <a:spcPts val="0"/>
              </a:spcAft>
              <a:buClrTx/>
              <a:buSzTx/>
              <a:buFont typeface="Symbol,Sans-Serif"/>
              <a:buChar char=""/>
              <a:tabLst/>
              <a:defRPr/>
            </a:pPr>
            <a:r>
              <a:rPr kumimoji="0" lang="nb-NO" sz="1050" b="0" i="0" u="none" strike="noStrike" kern="1200" cap="none" spc="0" normalizeH="0" baseline="0" noProof="0" dirty="0">
                <a:ln>
                  <a:noFill/>
                </a:ln>
                <a:solidFill>
                  <a:schemeClr val="tx1"/>
                </a:solidFill>
                <a:effectLst/>
                <a:uLnTx/>
                <a:uFillTx/>
                <a:latin typeface="Calibri" panose="020F0502020204030204"/>
                <a:ea typeface="+mn-ea"/>
                <a:cs typeface="Calibri"/>
              </a:rPr>
              <a:t>Beskrivelse av det lokale utfordringsbildet</a:t>
            </a:r>
            <a:endParaRPr lang="en-US" sz="1050" b="0" i="0" u="none" strike="noStrike" kern="1200" cap="none" spc="0" normalizeH="0" baseline="0" noProof="0" dirty="0">
              <a:ln>
                <a:noFill/>
              </a:ln>
              <a:solidFill>
                <a:schemeClr val="tx1"/>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7000"/>
              </a:lnSpc>
              <a:spcBef>
                <a:spcPts val="0"/>
              </a:spcBef>
              <a:spcAft>
                <a:spcPts val="0"/>
              </a:spcAft>
              <a:buClrTx/>
              <a:buSzTx/>
              <a:buFont typeface="Symbol,Sans-Serif"/>
              <a:buChar char=""/>
              <a:tabLst/>
              <a:defRPr/>
            </a:pPr>
            <a:r>
              <a:rPr kumimoji="0" lang="nb-NO" sz="1050" b="0" i="0" u="none" strike="noStrike" kern="1200" cap="none" spc="0" normalizeH="0" baseline="0" noProof="0" dirty="0">
                <a:ln>
                  <a:noFill/>
                </a:ln>
                <a:solidFill>
                  <a:schemeClr val="tx1"/>
                </a:solidFill>
                <a:effectLst/>
                <a:uLnTx/>
                <a:uFillTx/>
                <a:latin typeface="Calibri" panose="020F0502020204030204"/>
                <a:ea typeface="+mn-ea"/>
                <a:cs typeface="Calibri"/>
              </a:rPr>
              <a:t>Hovedmål for prosjektet og delmål</a:t>
            </a:r>
            <a:endParaRPr lang="en-US" sz="1050" b="0" i="0" u="none" strike="noStrike" kern="1200" cap="none" spc="0" normalizeH="0" baseline="0" noProof="0" dirty="0">
              <a:ln>
                <a:noFill/>
              </a:ln>
              <a:solidFill>
                <a:schemeClr val="tx1"/>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7000"/>
              </a:lnSpc>
              <a:spcBef>
                <a:spcPts val="0"/>
              </a:spcBef>
              <a:spcAft>
                <a:spcPts val="0"/>
              </a:spcAft>
              <a:buClrTx/>
              <a:buSzTx/>
              <a:buFont typeface="Symbol,Sans-Serif"/>
              <a:buChar char=""/>
              <a:tabLst/>
              <a:defRPr/>
            </a:pPr>
            <a:r>
              <a:rPr kumimoji="0" lang="nb-NO" sz="1050" b="0" i="0" u="none" strike="noStrike" kern="1200" cap="none" spc="0" normalizeH="0" baseline="0" noProof="0" dirty="0">
                <a:ln>
                  <a:noFill/>
                </a:ln>
                <a:solidFill>
                  <a:schemeClr val="tx1"/>
                </a:solidFill>
                <a:effectLst/>
                <a:uLnTx/>
                <a:uFillTx/>
                <a:latin typeface="Calibri" panose="020F0502020204030204"/>
                <a:ea typeface="+mn-ea"/>
                <a:cs typeface="Calibri"/>
              </a:rPr>
              <a:t>Prosjektorganisering med styringsgruppe, prosjektgruppe og nettverk med ressurspersoner</a:t>
            </a:r>
            <a:endParaRPr lang="en-US" sz="1050" b="0" i="0" u="none" strike="noStrike" kern="1200" cap="none" spc="0" normalizeH="0" baseline="0" noProof="0" dirty="0">
              <a:ln>
                <a:noFill/>
              </a:ln>
              <a:solidFill>
                <a:schemeClr val="tx1"/>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7000"/>
              </a:lnSpc>
              <a:spcBef>
                <a:spcPts val="0"/>
              </a:spcBef>
              <a:spcAft>
                <a:spcPts val="0"/>
              </a:spcAft>
              <a:buClrTx/>
              <a:buSzTx/>
              <a:buFont typeface="Symbol,Sans-Serif"/>
              <a:buChar char=""/>
              <a:tabLst/>
              <a:defRPr/>
            </a:pPr>
            <a:r>
              <a:rPr kumimoji="0" lang="nb-NO" sz="1050" b="0" i="0" u="none" strike="noStrike" kern="1200" cap="none" spc="0" normalizeH="0" baseline="0" noProof="0" dirty="0">
                <a:ln>
                  <a:noFill/>
                </a:ln>
                <a:solidFill>
                  <a:schemeClr val="tx1"/>
                </a:solidFill>
                <a:effectLst/>
                <a:uLnTx/>
                <a:uFillTx/>
                <a:latin typeface="Calibri" panose="020F0502020204030204"/>
                <a:ea typeface="+mn-ea"/>
                <a:cs typeface="Calibri"/>
              </a:rPr>
              <a:t>Milepæler og leveranser i prosjektperioden</a:t>
            </a:r>
            <a:endParaRPr lang="en-US" sz="1050" b="0" i="0" u="none" strike="noStrike" kern="1200" cap="none" spc="0" normalizeH="0" baseline="0" noProof="0" dirty="0">
              <a:ln>
                <a:noFill/>
              </a:ln>
              <a:solidFill>
                <a:schemeClr val="tx1"/>
              </a:solidFill>
              <a:effectLst/>
              <a:uLnTx/>
              <a:uFillTx/>
              <a:latin typeface="Calibri" panose="020F0502020204030204"/>
              <a:ea typeface="Calibri"/>
              <a:cs typeface="Calibri"/>
            </a:endParaRPr>
          </a:p>
          <a:p>
            <a:pPr marL="342900" marR="0" lvl="0" indent="-342900" algn="l" defTabSz="914400" rtl="0" eaLnBrk="1" fontAlgn="auto" latinLnBrk="0" hangingPunct="1">
              <a:lnSpc>
                <a:spcPct val="107000"/>
              </a:lnSpc>
              <a:spcBef>
                <a:spcPts val="0"/>
              </a:spcBef>
              <a:spcAft>
                <a:spcPts val="0"/>
              </a:spcAft>
              <a:buClrTx/>
              <a:buSzTx/>
              <a:buFont typeface="Symbol,Sans-Serif"/>
              <a:buChar char=""/>
              <a:tabLst/>
              <a:defRPr/>
            </a:pPr>
            <a:r>
              <a:rPr lang="nb-NO" sz="1050" dirty="0">
                <a:solidFill>
                  <a:schemeClr val="tx1"/>
                </a:solidFill>
                <a:latin typeface="Calibri" panose="020F0502020204030204"/>
                <a:cs typeface="Calibri"/>
              </a:rPr>
              <a:t>Fremdriftsplan for prosjektperioden</a:t>
            </a:r>
            <a:endParaRPr lang="en-US" sz="1050" dirty="0">
              <a:solidFill>
                <a:schemeClr val="tx1"/>
              </a:solidFill>
              <a:latin typeface="Calibri" panose="020F0502020204030204"/>
              <a:cs typeface="Calibri"/>
            </a:endParaRPr>
          </a:p>
          <a:p>
            <a:pPr marL="342900" marR="0" lvl="0" indent="-342900" algn="l" defTabSz="914400" rtl="0" eaLnBrk="1" fontAlgn="auto" latinLnBrk="0" hangingPunct="1">
              <a:lnSpc>
                <a:spcPct val="107000"/>
              </a:lnSpc>
              <a:spcBef>
                <a:spcPts val="0"/>
              </a:spcBef>
              <a:spcAft>
                <a:spcPts val="800"/>
              </a:spcAft>
              <a:buClrTx/>
              <a:buSzTx/>
              <a:buFont typeface="Symbol,Sans-Serif"/>
              <a:buChar char=""/>
              <a:tabLst/>
              <a:defRPr/>
            </a:pPr>
            <a:r>
              <a:rPr lang="nb-NO" sz="1050" dirty="0">
                <a:solidFill>
                  <a:schemeClr val="tx1"/>
                </a:solidFill>
                <a:latin typeface="Calibri" panose="020F0502020204030204"/>
                <a:cs typeface="Calibri"/>
              </a:rPr>
              <a:t>Kommunikasjonsplan</a:t>
            </a:r>
          </a:p>
        </p:txBody>
      </p:sp>
      <p:sp>
        <p:nvSpPr>
          <p:cNvPr id="42" name="Rectangle 41">
            <a:extLst>
              <a:ext uri="{FF2B5EF4-FFF2-40B4-BE49-F238E27FC236}">
                <a16:creationId xmlns:a16="http://schemas.microsoft.com/office/drawing/2014/main" id="{063A9772-5C15-00A0-2137-FD15D67CC59D}"/>
              </a:ext>
            </a:extLst>
          </p:cNvPr>
          <p:cNvSpPr/>
          <p:nvPr/>
        </p:nvSpPr>
        <p:spPr>
          <a:xfrm>
            <a:off x="7120366" y="2090624"/>
            <a:ext cx="4518359" cy="2124068"/>
          </a:xfrm>
          <a:prstGeom prst="rect">
            <a:avLst/>
          </a:prstGeom>
          <a:solidFill>
            <a:srgbClr val="FFD7C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spcBef>
                <a:spcPts val="800"/>
              </a:spcBef>
              <a:defRPr/>
            </a:pPr>
            <a:r>
              <a:rPr lang="nb-NO" sz="1200" b="1" dirty="0">
                <a:solidFill>
                  <a:schemeClr val="tx1"/>
                </a:solidFill>
                <a:latin typeface="Calibri" panose="020F0502020204030204"/>
                <a:cs typeface="Arial"/>
              </a:rPr>
              <a:t>Tips og råd</a:t>
            </a:r>
          </a:p>
          <a:p>
            <a:pPr marL="171450" indent="-171450">
              <a:lnSpc>
                <a:spcPct val="107000"/>
              </a:lnSpc>
              <a:buFont typeface="Arial" panose="020B0604020202020204" pitchFamily="34" charset="0"/>
              <a:buChar char="•"/>
              <a:defRPr/>
            </a:pPr>
            <a:r>
              <a:rPr lang="nb-NO" sz="1000" dirty="0">
                <a:solidFill>
                  <a:schemeClr val="tx1"/>
                </a:solidFill>
                <a:latin typeface="Calibri" panose="020F0502020204030204"/>
                <a:cs typeface="Calibri"/>
              </a:rPr>
              <a:t>I Helse Fonna hadde vi en stor prosjektgruppe med representanter fra </a:t>
            </a:r>
            <a:br>
              <a:rPr lang="nb-NO" sz="1000" dirty="0">
                <a:solidFill>
                  <a:schemeClr val="tx1"/>
                </a:solidFill>
                <a:latin typeface="Calibri" panose="020F0502020204030204"/>
                <a:cs typeface="Calibri"/>
              </a:rPr>
            </a:br>
            <a:r>
              <a:rPr lang="nb-NO" sz="1000" dirty="0">
                <a:solidFill>
                  <a:schemeClr val="tx1"/>
                </a:solidFill>
                <a:latin typeface="Calibri" panose="020F0502020204030204"/>
                <a:cs typeface="Calibri"/>
              </a:rPr>
              <a:t>både kommuner og foretak, og en liten administrativ prosjektledergruppe </a:t>
            </a:r>
            <a:br>
              <a:rPr lang="nb-NO" sz="1000" dirty="0">
                <a:solidFill>
                  <a:schemeClr val="tx1"/>
                </a:solidFill>
                <a:latin typeface="Calibri" panose="020F0502020204030204"/>
                <a:cs typeface="Calibri"/>
              </a:rPr>
            </a:br>
            <a:r>
              <a:rPr lang="nb-NO" sz="1000" dirty="0">
                <a:solidFill>
                  <a:schemeClr val="tx1"/>
                </a:solidFill>
                <a:latin typeface="Calibri" panose="020F0502020204030204"/>
                <a:cs typeface="Calibri"/>
              </a:rPr>
              <a:t>med ansvar for den daglige driften av prosjektet. </a:t>
            </a:r>
          </a:p>
          <a:p>
            <a:pPr marL="171450" indent="-171450">
              <a:lnSpc>
                <a:spcPct val="107000"/>
              </a:lnSpc>
              <a:buFont typeface="Arial" panose="020B0604020202020204" pitchFamily="34" charset="0"/>
              <a:buChar char="•"/>
              <a:defRPr/>
            </a:pPr>
            <a:r>
              <a:rPr lang="nb-NO" sz="1000" dirty="0">
                <a:solidFill>
                  <a:schemeClr val="tx1"/>
                </a:solidFill>
                <a:latin typeface="Calibri" panose="020F0502020204030204"/>
                <a:cs typeface="Calibri"/>
              </a:rPr>
              <a:t>I Helse Møre og Romsdal har de delt prosjektet inn i fire områder med utgangspunkt i de geografiske inndelte BUP poliklinikkene. Prosjektgruppen består av en kommunal representant og en fra BUP fra hvert av de fire områdene, i tillegg til brukerrepresentanter.</a:t>
            </a:r>
          </a:p>
          <a:p>
            <a:pPr marL="171450" indent="-171450">
              <a:lnSpc>
                <a:spcPct val="107000"/>
              </a:lnSpc>
              <a:buFont typeface="Arial,Sans-Serif" panose="020B0604020202020204" pitchFamily="34" charset="0"/>
              <a:buChar char="•"/>
              <a:defRPr/>
            </a:pPr>
            <a:r>
              <a:rPr lang="nb-NO" sz="1000" dirty="0">
                <a:solidFill>
                  <a:schemeClr val="tx1"/>
                </a:solidFill>
                <a:latin typeface="Calibri" panose="020F0502020204030204"/>
                <a:cs typeface="Calibri"/>
              </a:rPr>
              <a:t>Det er viktig å sikre brukerinvolvering i prosjektgruppen. Her kan brukerorganisasjoner eller representant fra ungdomsråd i sykehus eller kommune inviteres til å delta. </a:t>
            </a:r>
            <a:endParaRPr lang="nb-NO" sz="1000" dirty="0">
              <a:solidFill>
                <a:schemeClr val="tx1"/>
              </a:solidFill>
            </a:endParaRPr>
          </a:p>
          <a:p>
            <a:pPr marL="171450" indent="-171450">
              <a:lnSpc>
                <a:spcPct val="107000"/>
              </a:lnSpc>
              <a:buFont typeface="Arial" panose="020B0604020202020204" pitchFamily="34" charset="0"/>
              <a:buChar char="•"/>
              <a:defRPr/>
            </a:pPr>
            <a:endParaRPr lang="nb-NO" sz="1100" dirty="0">
              <a:solidFill>
                <a:schemeClr val="tx1"/>
              </a:solidFill>
              <a:latin typeface="Calibri" panose="020F0502020204030204"/>
              <a:cs typeface="Calibri"/>
            </a:endParaRPr>
          </a:p>
        </p:txBody>
      </p:sp>
      <p:sp>
        <p:nvSpPr>
          <p:cNvPr id="10" name="TextBox 9">
            <a:extLst>
              <a:ext uri="{FF2B5EF4-FFF2-40B4-BE49-F238E27FC236}">
                <a16:creationId xmlns:a16="http://schemas.microsoft.com/office/drawing/2014/main" id="{540687AC-9390-4C61-BD38-C937FBE2E6D4}"/>
              </a:ext>
            </a:extLst>
          </p:cNvPr>
          <p:cNvSpPr txBox="1"/>
          <p:nvPr/>
        </p:nvSpPr>
        <p:spPr>
          <a:xfrm>
            <a:off x="1673372" y="1236191"/>
            <a:ext cx="9954357" cy="746358"/>
          </a:xfrm>
          <a:prstGeom prst="rect">
            <a:avLst/>
          </a:prstGeom>
          <a:noFill/>
        </p:spPr>
        <p:txBody>
          <a:bodyPr wrap="square" lIns="91440" tIns="45720" rIns="91440" bIns="45720" rtlCol="0" anchor="t">
            <a:spAutoFit/>
          </a:bodyPr>
          <a:lstStyle/>
          <a:p>
            <a:r>
              <a:rPr lang="nb-NO" sz="1600">
                <a:cs typeface="Times New Roman"/>
              </a:rPr>
              <a:t>For å sikre kvalitet og fremdrift i prosjektarbeidet er det viktig å etablere en prosjektgruppe og velge ut en prosjektleder. Lag også en enkel prosjektplan med aktiviteter for prosjektperioden. </a:t>
            </a:r>
            <a:endParaRPr lang="nb-NO" sz="1600">
              <a:effectLst/>
              <a:ea typeface="Times New Roman" panose="02020603050405020304" pitchFamily="18" charset="0"/>
              <a:cs typeface="Times New Roman" panose="02020603050405020304" pitchFamily="18" charset="0"/>
            </a:endParaRPr>
          </a:p>
          <a:p>
            <a:endParaRPr lang="nb-NO" sz="1050">
              <a:cs typeface="Arial" panose="020B0604020202020204" pitchFamily="34" charset="0"/>
            </a:endParaRPr>
          </a:p>
        </p:txBody>
      </p:sp>
      <p:sp>
        <p:nvSpPr>
          <p:cNvPr id="24" name="TextBox 23">
            <a:extLst>
              <a:ext uri="{FF2B5EF4-FFF2-40B4-BE49-F238E27FC236}">
                <a16:creationId xmlns:a16="http://schemas.microsoft.com/office/drawing/2014/main" id="{1E479B0B-58D3-CF6D-91E3-84C5F1419304}"/>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a:t>Etablere prosjekt</a:t>
            </a:r>
            <a:endParaRPr lang="en-US"/>
          </a:p>
        </p:txBody>
      </p:sp>
      <p:sp>
        <p:nvSpPr>
          <p:cNvPr id="28" name="Rectangle: Rounded Corners 23">
            <a:hlinkClick r:id="" action="ppaction://noaction"/>
            <a:extLst>
              <a:ext uri="{FF2B5EF4-FFF2-40B4-BE49-F238E27FC236}">
                <a16:creationId xmlns:a16="http://schemas.microsoft.com/office/drawing/2014/main" id="{6467135F-EE7C-E534-AD7E-47042E6A5A07}"/>
              </a:ext>
            </a:extLst>
          </p:cNvPr>
          <p:cNvSpPr/>
          <p:nvPr/>
        </p:nvSpPr>
        <p:spPr>
          <a:xfrm>
            <a:off x="1673372" y="213944"/>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Avklare behov</a:t>
            </a:r>
          </a:p>
        </p:txBody>
      </p:sp>
      <p:sp>
        <p:nvSpPr>
          <p:cNvPr id="29" name="Rectangle: Rounded Corners 23">
            <a:hlinkClick r:id="" action="ppaction://noaction"/>
            <a:extLst>
              <a:ext uri="{FF2B5EF4-FFF2-40B4-BE49-F238E27FC236}">
                <a16:creationId xmlns:a16="http://schemas.microsoft.com/office/drawing/2014/main" id="{DB802750-C60D-D06D-7D33-545D6506D5FB}"/>
              </a:ext>
            </a:extLst>
          </p:cNvPr>
          <p:cNvSpPr/>
          <p:nvPr/>
        </p:nvSpPr>
        <p:spPr>
          <a:xfrm>
            <a:off x="3744165" y="23228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n-NO" sz="900">
                <a:solidFill>
                  <a:schemeClr val="tx1"/>
                </a:solidFill>
              </a:rPr>
              <a:t>Formulere målet for prosjektet</a:t>
            </a:r>
          </a:p>
        </p:txBody>
      </p:sp>
      <p:sp>
        <p:nvSpPr>
          <p:cNvPr id="30" name="Rectangle: Rounded Corners 23">
            <a:hlinkClick r:id="" action="ppaction://noaction"/>
            <a:extLst>
              <a:ext uri="{FF2B5EF4-FFF2-40B4-BE49-F238E27FC236}">
                <a16:creationId xmlns:a16="http://schemas.microsoft.com/office/drawing/2014/main" id="{F79F5F45-F2BC-96C7-B633-ECFA205EEE33}"/>
              </a:ext>
            </a:extLst>
          </p:cNvPr>
          <p:cNvSpPr/>
          <p:nvPr/>
        </p:nvSpPr>
        <p:spPr>
          <a:xfrm>
            <a:off x="5814958" y="232283"/>
            <a:ext cx="1682183" cy="397672"/>
          </a:xfrm>
          <a:prstGeom prst="roundRect">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Etablere prosjekt</a:t>
            </a:r>
          </a:p>
        </p:txBody>
      </p:sp>
      <p:sp>
        <p:nvSpPr>
          <p:cNvPr id="31" name="Rectangle: Rounded Corners 23">
            <a:hlinkClick r:id="" action="ppaction://noaction"/>
            <a:extLst>
              <a:ext uri="{FF2B5EF4-FFF2-40B4-BE49-F238E27FC236}">
                <a16:creationId xmlns:a16="http://schemas.microsoft.com/office/drawing/2014/main" id="{A4636A88-8ECE-597A-9F4C-D0BE0FB075EA}"/>
              </a:ext>
            </a:extLst>
          </p:cNvPr>
          <p:cNvSpPr/>
          <p:nvPr/>
        </p:nvSpPr>
        <p:spPr>
          <a:xfrm>
            <a:off x="7885751" y="21394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Etablere styringsgruppe eller referansegruppe</a:t>
            </a:r>
          </a:p>
        </p:txBody>
      </p:sp>
      <p:sp>
        <p:nvSpPr>
          <p:cNvPr id="32" name="Rectangle: Rounded Corners 23">
            <a:hlinkClick r:id="" action="ppaction://noaction"/>
            <a:extLst>
              <a:ext uri="{FF2B5EF4-FFF2-40B4-BE49-F238E27FC236}">
                <a16:creationId xmlns:a16="http://schemas.microsoft.com/office/drawing/2014/main" id="{CA804122-E02C-F332-8C37-E8A7B290F218}"/>
              </a:ext>
            </a:extLst>
          </p:cNvPr>
          <p:cNvSpPr/>
          <p:nvPr/>
        </p:nvSpPr>
        <p:spPr>
          <a:xfrm>
            <a:off x="9956543" y="213942"/>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Lære av andre</a:t>
            </a:r>
          </a:p>
        </p:txBody>
      </p:sp>
      <p:sp>
        <p:nvSpPr>
          <p:cNvPr id="33" name="Oval 32">
            <a:hlinkClick r:id="" action="ppaction://noaction"/>
            <a:extLst>
              <a:ext uri="{FF2B5EF4-FFF2-40B4-BE49-F238E27FC236}">
                <a16:creationId xmlns:a16="http://schemas.microsoft.com/office/drawing/2014/main" id="{E0EC5F6C-01AA-18F5-3336-F80C6E1A1D52}"/>
              </a:ext>
            </a:extLst>
          </p:cNvPr>
          <p:cNvSpPr/>
          <p:nvPr/>
        </p:nvSpPr>
        <p:spPr>
          <a:xfrm>
            <a:off x="257730" y="874466"/>
            <a:ext cx="1123343" cy="1039833"/>
          </a:xfrm>
          <a:prstGeom prst="ellipse">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Avklare </a:t>
            </a:r>
            <a:br>
              <a:rPr lang="nb-NO" sz="850" b="1">
                <a:latin typeface="Arial" panose="020B0604020202020204"/>
              </a:rPr>
            </a:br>
            <a:r>
              <a:rPr lang="nb-NO" sz="850" b="1">
                <a:solidFill>
                  <a:schemeClr val="tx1"/>
                </a:solidFill>
                <a:latin typeface="Arial" panose="020B0604020202020204"/>
              </a:rPr>
              <a:t>behov og etablere prosjekt</a:t>
            </a:r>
            <a:endParaRPr lang="nb-NO" sz="870" b="1">
              <a:solidFill>
                <a:schemeClr val="tx1"/>
              </a:solidFill>
              <a:latin typeface="Arial" panose="020B0604020202020204"/>
            </a:endParaRPr>
          </a:p>
        </p:txBody>
      </p:sp>
      <p:sp>
        <p:nvSpPr>
          <p:cNvPr id="34" name="Oval 33">
            <a:hlinkClick r:id="" action="ppaction://noaction"/>
            <a:extLst>
              <a:ext uri="{FF2B5EF4-FFF2-40B4-BE49-F238E27FC236}">
                <a16:creationId xmlns:a16="http://schemas.microsoft.com/office/drawing/2014/main" id="{5A3D58A1-3739-C533-C1CC-912F7697156F}"/>
              </a:ext>
            </a:extLst>
          </p:cNvPr>
          <p:cNvSpPr/>
          <p:nvPr/>
        </p:nvSpPr>
        <p:spPr>
          <a:xfrm>
            <a:off x="243414" y="2419305"/>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35" name="Oval 34">
            <a:hlinkClick r:id="" action="ppaction://noaction"/>
            <a:extLst>
              <a:ext uri="{FF2B5EF4-FFF2-40B4-BE49-F238E27FC236}">
                <a16:creationId xmlns:a16="http://schemas.microsoft.com/office/drawing/2014/main" id="{6C627943-B4EE-25EC-6767-F70590590A73}"/>
              </a:ext>
            </a:extLst>
          </p:cNvPr>
          <p:cNvSpPr/>
          <p:nvPr/>
        </p:nvSpPr>
        <p:spPr>
          <a:xfrm>
            <a:off x="242459" y="550898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41" name="Oval 40">
            <a:hlinkClick r:id="" action="ppaction://noaction"/>
            <a:extLst>
              <a:ext uri="{FF2B5EF4-FFF2-40B4-BE49-F238E27FC236}">
                <a16:creationId xmlns:a16="http://schemas.microsoft.com/office/drawing/2014/main" id="{91DEEA92-E6C4-3B82-02A5-511786B8A56A}"/>
              </a:ext>
            </a:extLst>
          </p:cNvPr>
          <p:cNvSpPr/>
          <p:nvPr/>
        </p:nvSpPr>
        <p:spPr>
          <a:xfrm>
            <a:off x="243413" y="396414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sp>
        <p:nvSpPr>
          <p:cNvPr id="46" name="Rectangle 45">
            <a:extLst>
              <a:ext uri="{FF2B5EF4-FFF2-40B4-BE49-F238E27FC236}">
                <a16:creationId xmlns:a16="http://schemas.microsoft.com/office/drawing/2014/main" id="{E63BB47B-8520-D525-22F6-70960B6FE659}"/>
              </a:ext>
            </a:extLst>
          </p:cNvPr>
          <p:cNvSpPr/>
          <p:nvPr/>
        </p:nvSpPr>
        <p:spPr>
          <a:xfrm>
            <a:off x="7120367" y="4424750"/>
            <a:ext cx="4518358" cy="2124067"/>
          </a:xfrm>
          <a:prstGeom prst="rect">
            <a:avLst/>
          </a:prstGeom>
          <a:solidFill>
            <a:srgbClr val="F9CCA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spcBef>
                <a:spcPts val="800"/>
              </a:spcBef>
              <a:defRPr/>
            </a:pPr>
            <a:r>
              <a:rPr lang="nb-NO" sz="1200" b="1" dirty="0">
                <a:solidFill>
                  <a:schemeClr val="tx1"/>
                </a:solidFill>
                <a:latin typeface="Calibri" panose="020F0502020204030204"/>
                <a:cs typeface="Arial"/>
              </a:rPr>
              <a:t>Eksempler og verktøy</a:t>
            </a:r>
          </a:p>
          <a:p>
            <a:pPr marL="171450" indent="-171450">
              <a:spcBef>
                <a:spcPct val="20000"/>
              </a:spcBef>
              <a:buFont typeface="Arial,Sans-Serif" panose="020B0604020202020204" pitchFamily="34" charset="0"/>
              <a:buChar char="•"/>
              <a:defRPr/>
            </a:pPr>
            <a:r>
              <a:rPr kumimoji="0" lang="nb-NO" sz="1000" b="0" i="0" strike="noStrike" kern="1200" cap="none" spc="0" normalizeH="0" baseline="0" noProof="0" dirty="0">
                <a:ln>
                  <a:noFill/>
                </a:ln>
                <a:solidFill>
                  <a:schemeClr val="tx1"/>
                </a:solidFill>
                <a:effectLst/>
                <a:uLnTx/>
                <a:uFillTx/>
                <a:latin typeface="Calibri" panose="020F0502020204030204"/>
                <a:cs typeface="Calibri"/>
                <a:hlinkClick r:id="rId3">
                  <a:extLst>
                    <a:ext uri="{A12FA001-AC4F-418D-AE19-62706E023703}">
                      <ahyp:hlinkClr xmlns:ahyp="http://schemas.microsoft.com/office/drawing/2018/hyperlinkcolor" val="tx"/>
                    </a:ext>
                  </a:extLst>
                </a:hlinkClick>
              </a:rPr>
              <a:t>Prosjektorganisering </a:t>
            </a:r>
            <a:r>
              <a:rPr lang="nb-NO" sz="1000" dirty="0">
                <a:solidFill>
                  <a:schemeClr val="tx1"/>
                </a:solidFill>
                <a:latin typeface="Calibri" panose="020F0502020204030204"/>
                <a:cs typeface="Calibri"/>
                <a:hlinkClick r:id="rId3">
                  <a:extLst>
                    <a:ext uri="{A12FA001-AC4F-418D-AE19-62706E023703}">
                      <ahyp:hlinkClr xmlns:ahyp="http://schemas.microsoft.com/office/drawing/2018/hyperlinkcolor" val="tx"/>
                    </a:ext>
                  </a:extLst>
                </a:hlinkClick>
              </a:rPr>
              <a:t>Barn og unges helsetjeneste i </a:t>
            </a:r>
            <a:r>
              <a:rPr kumimoji="0" lang="nb-NO" sz="1000" b="0" i="0" strike="noStrike" kern="1200" cap="none" spc="0" normalizeH="0" baseline="0" noProof="0" dirty="0">
                <a:ln>
                  <a:noFill/>
                </a:ln>
                <a:solidFill>
                  <a:schemeClr val="tx1"/>
                </a:solidFill>
                <a:effectLst/>
                <a:uLnTx/>
                <a:uFillTx/>
                <a:latin typeface="Calibri" panose="020F0502020204030204"/>
                <a:cs typeface="Calibri"/>
                <a:hlinkClick r:id="rId3">
                  <a:extLst>
                    <a:ext uri="{A12FA001-AC4F-418D-AE19-62706E023703}">
                      <ahyp:hlinkClr xmlns:ahyp="http://schemas.microsoft.com/office/drawing/2018/hyperlinkcolor" val="tx"/>
                    </a:ext>
                  </a:extLst>
                </a:hlinkClick>
              </a:rPr>
              <a:t>Møre og </a:t>
            </a:r>
            <a:r>
              <a:rPr lang="nb-NO" sz="1000" dirty="0">
                <a:solidFill>
                  <a:schemeClr val="tx1"/>
                </a:solidFill>
                <a:latin typeface="Calibri" panose="020F0502020204030204"/>
                <a:cs typeface="Calibri"/>
                <a:hlinkClick r:id="rId3">
                  <a:extLst>
                    <a:ext uri="{A12FA001-AC4F-418D-AE19-62706E023703}">
                      <ahyp:hlinkClr xmlns:ahyp="http://schemas.microsoft.com/office/drawing/2018/hyperlinkcolor" val="tx"/>
                    </a:ext>
                  </a:extLst>
                </a:hlinkClick>
              </a:rPr>
              <a:t>Romsdal</a:t>
            </a:r>
            <a:endParaRPr lang="nb-NO" sz="1000" b="0" i="0" u="none" strike="noStrike" kern="1200" cap="none" spc="0" normalizeH="0" baseline="0" noProof="0" dirty="0">
              <a:ln>
                <a:noFill/>
              </a:ln>
              <a:solidFill>
                <a:schemeClr val="tx1"/>
              </a:solidFill>
              <a:effectLst/>
              <a:uLnTx/>
              <a:uFillTx/>
              <a:latin typeface="Calibri" panose="020F0502020204030204"/>
              <a:cs typeface="Calibri"/>
            </a:endParaRP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nb-NO" sz="1000" u="sng" dirty="0">
                <a:solidFill>
                  <a:schemeClr val="tx1"/>
                </a:solidFill>
                <a:latin typeface="Calibri" panose="020F0502020204030204"/>
                <a:cs typeface="Calibri"/>
                <a:hlinkClick r:id="rId4">
                  <a:extLst>
                    <a:ext uri="{A12FA001-AC4F-418D-AE19-62706E023703}">
                      <ahyp:hlinkClr xmlns:ahyp="http://schemas.microsoft.com/office/drawing/2018/hyperlinkcolor" val="tx"/>
                    </a:ext>
                  </a:extLst>
                </a:hlinkClick>
              </a:rPr>
              <a:t>Mal for prosjektpresentasjon</a:t>
            </a:r>
            <a:endParaRPr lang="nb-NO" sz="1000" u="sng" dirty="0">
              <a:solidFill>
                <a:schemeClr val="tx1"/>
              </a:solidFill>
              <a:latin typeface="Calibri" panose="020F0502020204030204"/>
              <a:cs typeface="Calibri"/>
            </a:endParaRPr>
          </a:p>
          <a:p>
            <a:pPr marL="171450" indent="-171450">
              <a:spcBef>
                <a:spcPct val="20000"/>
              </a:spcBef>
              <a:buFont typeface="Arial" panose="020B0604020202020204" pitchFamily="34" charset="0"/>
              <a:buChar char="•"/>
              <a:defRPr/>
            </a:pPr>
            <a:r>
              <a:rPr lang="nb-NO" sz="1000" dirty="0">
                <a:solidFill>
                  <a:schemeClr val="tx1"/>
                </a:solidFill>
                <a:latin typeface="Calibri" panose="020F0502020204030204"/>
                <a:cs typeface="Calibri"/>
                <a:hlinkClick r:id="rId5">
                  <a:extLst>
                    <a:ext uri="{A12FA001-AC4F-418D-AE19-62706E023703}">
                      <ahyp:hlinkClr xmlns:ahyp="http://schemas.microsoft.com/office/drawing/2018/hyperlinkcolor" val="tx"/>
                    </a:ext>
                  </a:extLst>
                </a:hlinkClick>
              </a:rPr>
              <a:t>Film fra Helse Fonna – Ester kvalitetskonferansen</a:t>
            </a:r>
            <a:endParaRPr lang="nb-NO" sz="1000" dirty="0">
              <a:solidFill>
                <a:schemeClr val="tx1"/>
              </a:solidFill>
              <a:latin typeface="Calibri" panose="020F0502020204030204"/>
              <a:cs typeface="Calibri"/>
            </a:endParaRPr>
          </a:p>
          <a:p>
            <a:pPr marL="171450" indent="-171450">
              <a:spcBef>
                <a:spcPct val="20000"/>
              </a:spcBef>
              <a:buFont typeface="Arial,Sans-Serif" panose="020B0604020202020204" pitchFamily="34" charset="0"/>
              <a:buChar char="•"/>
              <a:defRPr/>
            </a:pPr>
            <a:r>
              <a:rPr lang="nb-NO" sz="1000" dirty="0">
                <a:solidFill>
                  <a:schemeClr val="tx1"/>
                </a:solidFill>
                <a:latin typeface="Calibri" panose="020F0502020204030204"/>
                <a:cs typeface="Calibri"/>
              </a:rPr>
              <a:t>Prosjektbeskrivelser til inspirasjon: </a:t>
            </a:r>
            <a:r>
              <a:rPr lang="nb-NO" sz="1000" dirty="0">
                <a:solidFill>
                  <a:schemeClr val="tx1"/>
                </a:solidFill>
                <a:latin typeface="Calibri" panose="020F0502020204030204"/>
                <a:cs typeface="Calibri"/>
                <a:hlinkClick r:id="rId6">
                  <a:extLst>
                    <a:ext uri="{A12FA001-AC4F-418D-AE19-62706E023703}">
                      <ahyp:hlinkClr xmlns:ahyp="http://schemas.microsoft.com/office/drawing/2018/hyperlinkcolor" val="tx"/>
                    </a:ext>
                  </a:extLst>
                </a:hlinkClick>
              </a:rPr>
              <a:t>Bergen</a:t>
            </a:r>
            <a:r>
              <a:rPr lang="nb-NO" sz="1000" dirty="0">
                <a:solidFill>
                  <a:schemeClr val="tx1"/>
                </a:solidFill>
                <a:ea typeface="+mn-lt"/>
                <a:cs typeface="+mn-lt"/>
                <a:hlinkClick r:id="rId6">
                  <a:extLst>
                    <a:ext uri="{A12FA001-AC4F-418D-AE19-62706E023703}">
                      <ahyp:hlinkClr xmlns:ahyp="http://schemas.microsoft.com/office/drawing/2018/hyperlinkcolor" val="tx"/>
                    </a:ext>
                  </a:extLst>
                </a:hlinkClick>
              </a:rPr>
              <a:t> kommune - Sammen om barn og unge i Bergen (Avsluttet januar 2022)</a:t>
            </a:r>
            <a:endParaRPr lang="nb-NO" sz="1000" u="sng" dirty="0">
              <a:solidFill>
                <a:schemeClr val="tx1"/>
              </a:solidFill>
              <a:latin typeface="Calibri" panose="020F0502020204030204"/>
              <a:cs typeface="Calibri"/>
            </a:endParaRPr>
          </a:p>
        </p:txBody>
      </p:sp>
      <p:sp>
        <p:nvSpPr>
          <p:cNvPr id="49" name="Oval 48">
            <a:extLst>
              <a:ext uri="{FF2B5EF4-FFF2-40B4-BE49-F238E27FC236}">
                <a16:creationId xmlns:a16="http://schemas.microsoft.com/office/drawing/2014/main" id="{7C0E23C9-E7E4-7F0B-D62C-275B638BE065}"/>
              </a:ext>
            </a:extLst>
          </p:cNvPr>
          <p:cNvSpPr/>
          <p:nvPr/>
        </p:nvSpPr>
        <p:spPr>
          <a:xfrm>
            <a:off x="11280690" y="2090624"/>
            <a:ext cx="611698" cy="611999"/>
          </a:xfrm>
          <a:prstGeom prst="ellipse">
            <a:avLst/>
          </a:prstGeom>
          <a:solidFill>
            <a:srgbClr val="FFD8C1"/>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50" name="Graphic 49" descr="Lights On with solid fill">
            <a:extLst>
              <a:ext uri="{FF2B5EF4-FFF2-40B4-BE49-F238E27FC236}">
                <a16:creationId xmlns:a16="http://schemas.microsoft.com/office/drawing/2014/main" id="{08913BDE-A34B-5C4A-E40A-901ACF7E64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068" y="2180623"/>
            <a:ext cx="432000" cy="432000"/>
          </a:xfrm>
          <a:prstGeom prst="rect">
            <a:avLst/>
          </a:prstGeom>
        </p:spPr>
      </p:pic>
      <p:sp>
        <p:nvSpPr>
          <p:cNvPr id="51" name="Oval 50">
            <a:extLst>
              <a:ext uri="{FF2B5EF4-FFF2-40B4-BE49-F238E27FC236}">
                <a16:creationId xmlns:a16="http://schemas.microsoft.com/office/drawing/2014/main" id="{6A90C817-78CA-4543-E299-5BB3CAB826D0}"/>
              </a:ext>
            </a:extLst>
          </p:cNvPr>
          <p:cNvSpPr/>
          <p:nvPr/>
        </p:nvSpPr>
        <p:spPr>
          <a:xfrm>
            <a:off x="6216371" y="2090624"/>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52" name="Graphic 51" descr="Clipboard Partially Checked with solid fill">
            <a:extLst>
              <a:ext uri="{FF2B5EF4-FFF2-40B4-BE49-F238E27FC236}">
                <a16:creationId xmlns:a16="http://schemas.microsoft.com/office/drawing/2014/main" id="{DB450C84-4282-C9F7-9476-171A538B6D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06220" y="2180622"/>
            <a:ext cx="432000" cy="432000"/>
          </a:xfrm>
          <a:prstGeom prst="rect">
            <a:avLst/>
          </a:prstGeom>
        </p:spPr>
      </p:pic>
      <p:sp>
        <p:nvSpPr>
          <p:cNvPr id="2" name="Oval 1">
            <a:extLst>
              <a:ext uri="{FF2B5EF4-FFF2-40B4-BE49-F238E27FC236}">
                <a16:creationId xmlns:a16="http://schemas.microsoft.com/office/drawing/2014/main" id="{B94C279B-521C-B14E-7A69-C03564E49581}"/>
              </a:ext>
            </a:extLst>
          </p:cNvPr>
          <p:cNvSpPr/>
          <p:nvPr/>
        </p:nvSpPr>
        <p:spPr>
          <a:xfrm>
            <a:off x="11280690" y="4424750"/>
            <a:ext cx="611698" cy="611999"/>
          </a:xfrm>
          <a:prstGeom prst="ellipse">
            <a:avLst/>
          </a:prstGeom>
          <a:solidFill>
            <a:srgbClr val="FACCAE"/>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3" name="Graphic 2" descr="Wrench with solid fill">
            <a:extLst>
              <a:ext uri="{FF2B5EF4-FFF2-40B4-BE49-F238E27FC236}">
                <a16:creationId xmlns:a16="http://schemas.microsoft.com/office/drawing/2014/main" id="{BFE0840A-430A-631A-A52F-B218786F186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031765">
            <a:off x="11424539" y="4568749"/>
            <a:ext cx="324000" cy="324000"/>
          </a:xfrm>
          <a:prstGeom prst="rect">
            <a:avLst/>
          </a:prstGeom>
        </p:spPr>
      </p:pic>
    </p:spTree>
    <p:extLst>
      <p:ext uri="{BB962C8B-B14F-4D97-AF65-F5344CB8AC3E}">
        <p14:creationId xmlns:p14="http://schemas.microsoft.com/office/powerpoint/2010/main" val="3584347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9DB8320E-57EE-0167-A19F-E123B93CC4AE}"/>
              </a:ext>
            </a:extLst>
          </p:cNvPr>
          <p:cNvCxnSpPr>
            <a:cxnSpLocks/>
          </p:cNvCxnSpPr>
          <p:nvPr/>
        </p:nvCxnSpPr>
        <p:spPr>
          <a:xfrm>
            <a:off x="1673372" y="412779"/>
            <a:ext cx="8477625" cy="10517"/>
          </a:xfrm>
          <a:prstGeom prst="line">
            <a:avLst/>
          </a:prstGeom>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5AE6456C-77E2-ABA8-1A82-02747DBF8DD3}"/>
              </a:ext>
            </a:extLst>
          </p:cNvPr>
          <p:cNvSpPr/>
          <p:nvPr/>
        </p:nvSpPr>
        <p:spPr>
          <a:xfrm>
            <a:off x="1673373" y="2090982"/>
            <a:ext cx="4926122"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spcBef>
                <a:spcPts val="800"/>
              </a:spcBef>
              <a:defRPr/>
            </a:pPr>
            <a:r>
              <a:rPr lang="nb-NO" sz="1200" b="1" dirty="0">
                <a:solidFill>
                  <a:schemeClr val="tx1"/>
                </a:solidFill>
                <a:latin typeface="Calibri" panose="020F0502020204030204"/>
                <a:cs typeface="Arial"/>
              </a:rPr>
              <a:t>Velge styringsgruppe eller referansegruppe</a:t>
            </a:r>
            <a:endParaRPr lang="nb-NO" sz="1200" b="1" dirty="0">
              <a:solidFill>
                <a:schemeClr val="tx1"/>
              </a:solidFill>
              <a:latin typeface="Calibri" panose="020F0502020204030204"/>
              <a:ea typeface="Calibri"/>
              <a:cs typeface="Arial"/>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dirty="0">
                <a:ln>
                  <a:noFill/>
                </a:ln>
                <a:solidFill>
                  <a:schemeClr val="tx1"/>
                </a:solidFill>
                <a:effectLst/>
                <a:uLnTx/>
                <a:uFillTx/>
                <a:latin typeface="Calibri"/>
                <a:ea typeface="Calibri"/>
                <a:cs typeface="Times New Roman"/>
              </a:rPr>
              <a:t>Ved oppstart av prosjektet bør en ta stilling til om det er behov for en styringsgruppe som har beslutningsmyndighet eller om det er tilstrekkelig med </a:t>
            </a:r>
            <a:br>
              <a:rPr lang="nb-NO" sz="1100" b="0" i="0" u="none" strike="noStrike" kern="1200" cap="none" spc="0" normalizeH="0" baseline="0" noProof="0" dirty="0">
                <a:ln>
                  <a:noFill/>
                </a:ln>
                <a:solidFill>
                  <a:schemeClr val="tx1"/>
                </a:solidFill>
                <a:effectLst/>
                <a:uLnTx/>
                <a:uFillTx/>
                <a:latin typeface="Calibri" panose="020F0502020204030204"/>
                <a:ea typeface="Calibri" panose="020F0502020204030204" pitchFamily="34" charset="0"/>
                <a:cs typeface="Times New Roman" panose="02020603050405020304" pitchFamily="18" charset="0"/>
              </a:rPr>
            </a:br>
            <a:r>
              <a:rPr kumimoji="0" lang="nb-NO" sz="1100" b="0" i="0" u="none" strike="noStrike" kern="1200" cap="none" spc="0" normalizeH="0" baseline="0" noProof="0" dirty="0">
                <a:ln>
                  <a:noFill/>
                </a:ln>
                <a:solidFill>
                  <a:schemeClr val="tx1"/>
                </a:solidFill>
                <a:effectLst/>
                <a:uLnTx/>
                <a:uFillTx/>
                <a:latin typeface="Calibri"/>
                <a:ea typeface="Calibri"/>
                <a:cs typeface="Times New Roman"/>
              </a:rPr>
              <a:t>en referansegruppe som gir råd og veiledning i prosessen. </a:t>
            </a:r>
            <a:r>
              <a:rPr kumimoji="0" lang="nb-NO" sz="1100" b="0" i="0" u="none" strike="noStrike" kern="1200" cap="none" spc="0" normalizeH="0" baseline="0" noProof="0" dirty="0">
                <a:ln>
                  <a:noFill/>
                </a:ln>
                <a:solidFill>
                  <a:schemeClr val="tx1"/>
                </a:solidFill>
                <a:effectLst/>
                <a:uLnTx/>
                <a:uFillTx/>
                <a:latin typeface="Calibri" panose="020F0502020204030204"/>
                <a:ea typeface="+mn-ea"/>
                <a:cs typeface="Arial"/>
              </a:rPr>
              <a:t>En styringsgruppe har vanligvis det overordnete ansvaret for prosjektet </a:t>
            </a:r>
            <a:br>
              <a:rPr lang="nb-NO" sz="1100" b="0" i="0" u="none" strike="noStrike" kern="1200" cap="none" spc="0" normalizeH="0" baseline="0" noProof="0" dirty="0">
                <a:ln>
                  <a:noFill/>
                </a:ln>
                <a:solidFill>
                  <a:schemeClr val="tx1"/>
                </a:solidFill>
                <a:effectLst/>
                <a:uLnTx/>
                <a:uFillTx/>
                <a:latin typeface="Calibri" panose="020F0502020204030204"/>
                <a:cs typeface="Arial" panose="020B0604020202020204" pitchFamily="34" charset="0"/>
              </a:rPr>
            </a:br>
            <a:r>
              <a:rPr kumimoji="0" lang="nb-NO" sz="1100" b="0" i="0" u="none" strike="noStrike" kern="1200" cap="none" spc="0" normalizeH="0" baseline="0" noProof="0" dirty="0">
                <a:ln>
                  <a:noFill/>
                </a:ln>
                <a:solidFill>
                  <a:schemeClr val="tx1"/>
                </a:solidFill>
                <a:effectLst/>
                <a:uLnTx/>
                <a:uFillTx/>
                <a:latin typeface="Calibri" panose="020F0502020204030204"/>
                <a:ea typeface="+mn-ea"/>
                <a:cs typeface="Arial"/>
              </a:rPr>
              <a:t>og skal ta viktige beslutninger om prioriteringer, ressurser og fremdrift. </a:t>
            </a:r>
            <a:endParaRPr kumimoji="0" lang="nb-NO" sz="1100" b="0" i="0" u="none" strike="noStrike" kern="1200" cap="none" spc="0" normalizeH="0" baseline="0" noProof="0" dirty="0">
              <a:ln>
                <a:noFill/>
              </a:ln>
              <a:solidFill>
                <a:schemeClr val="tx1"/>
              </a:solidFill>
              <a:effectLst/>
              <a:uLnTx/>
              <a:uFillTx/>
              <a:latin typeface="Calibri" panose="020F0502020204030204"/>
              <a:ea typeface="+mn-ea"/>
              <a:cs typeface="Calibri"/>
            </a:endParaRPr>
          </a:p>
          <a:p>
            <a:pPr>
              <a:spcBef>
                <a:spcPts val="800"/>
              </a:spcBef>
              <a:defRPr/>
            </a:pPr>
            <a:r>
              <a:rPr lang="nb-NO" sz="1100" dirty="0">
                <a:solidFill>
                  <a:schemeClr val="tx1"/>
                </a:solidFill>
                <a:latin typeface="Calibri" panose="020F0502020204030204"/>
                <a:cs typeface="Arial"/>
              </a:rPr>
              <a:t>Flere av prosjektene under paraplyen «Barn og unges helsetjeneste» </a:t>
            </a:r>
            <a:br>
              <a:rPr lang="nb-NO" sz="1100" dirty="0">
                <a:latin typeface="Calibri" panose="020F0502020204030204"/>
                <a:cs typeface="Arial" panose="020B0604020202020204" pitchFamily="34" charset="0"/>
              </a:rPr>
            </a:br>
            <a:r>
              <a:rPr lang="nb-NO" sz="1100" dirty="0">
                <a:solidFill>
                  <a:schemeClr val="tx1"/>
                </a:solidFill>
                <a:latin typeface="Calibri" panose="020F0502020204030204"/>
                <a:cs typeface="Arial"/>
              </a:rPr>
              <a:t>har konkludert med at det ikke har vært behov for en styringsgruppe </a:t>
            </a:r>
            <a:br>
              <a:rPr lang="nb-NO" sz="1100" dirty="0">
                <a:latin typeface="Calibri" panose="020F0502020204030204"/>
                <a:cs typeface="Arial" panose="020B0604020202020204" pitchFamily="34" charset="0"/>
              </a:rPr>
            </a:br>
            <a:r>
              <a:rPr lang="nb-NO" sz="1100" dirty="0">
                <a:solidFill>
                  <a:schemeClr val="tx1"/>
                </a:solidFill>
                <a:latin typeface="Calibri" panose="020F0502020204030204"/>
                <a:cs typeface="Arial"/>
              </a:rPr>
              <a:t>med beslutningsmyndighet, men har etablert en bred referansegruppe </a:t>
            </a:r>
            <a:br>
              <a:rPr lang="nb-NO" sz="1100" dirty="0">
                <a:latin typeface="Calibri" panose="020F0502020204030204"/>
                <a:cs typeface="Arial" panose="020B0604020202020204" pitchFamily="34" charset="0"/>
              </a:rPr>
            </a:br>
            <a:r>
              <a:rPr lang="nb-NO" sz="1100" dirty="0">
                <a:solidFill>
                  <a:schemeClr val="tx1"/>
                </a:solidFill>
                <a:latin typeface="Calibri" panose="020F0502020204030204"/>
                <a:cs typeface="Arial"/>
              </a:rPr>
              <a:t>som har gitt faglige råd og innspill underveis i prosessen.</a:t>
            </a:r>
            <a:r>
              <a:rPr lang="nb-NO" sz="1100" dirty="0">
                <a:solidFill>
                  <a:schemeClr val="tx1"/>
                </a:solidFill>
                <a:latin typeface="Calibri"/>
                <a:cs typeface="Times New Roman"/>
              </a:rPr>
              <a:t> </a:t>
            </a:r>
            <a:endParaRPr lang="nb-NO" sz="1100" dirty="0">
              <a:solidFill>
                <a:schemeClr val="tx1"/>
              </a:solidFill>
              <a:latin typeface="Calibri"/>
              <a:ea typeface="Calibri"/>
              <a:cs typeface="Times New Roman"/>
            </a:endParaRPr>
          </a:p>
          <a:p>
            <a:pPr>
              <a:spcBef>
                <a:spcPts val="800"/>
              </a:spcBef>
              <a:defRPr/>
            </a:pPr>
            <a:r>
              <a:rPr lang="nb-NO" sz="1100" dirty="0">
                <a:solidFill>
                  <a:schemeClr val="tx1"/>
                </a:solidFill>
                <a:latin typeface="Calibri"/>
                <a:cs typeface="Calibri"/>
              </a:rPr>
              <a:t>Det viktigste er å sikre bred involvering i styrings eller referansegruppen, som bør bestå av representanter fra kommuner, foretak og brukere. Det er også klokt å involvere både strategisk ledelse i kommune og foretak, fagpersoner i ulike tjenester for barn og unge, samt ha med brukerrepresentanter for å sikre forankring på alle nivåer og hos alle interessenter av prosjektet. </a:t>
            </a:r>
            <a:endParaRPr lang="nb-NO" sz="1100" dirty="0">
              <a:solidFill>
                <a:schemeClr val="tx1"/>
              </a:solidFill>
              <a:latin typeface="Calibri"/>
              <a:ea typeface="Calibri"/>
              <a:cs typeface="Calibri"/>
            </a:endParaRPr>
          </a:p>
          <a:p>
            <a:pPr>
              <a:spcBef>
                <a:spcPts val="800"/>
              </a:spcBef>
              <a:defRPr/>
            </a:pPr>
            <a:r>
              <a:rPr lang="nb-NO" sz="1100" dirty="0">
                <a:solidFill>
                  <a:schemeClr val="tx1"/>
                </a:solidFill>
                <a:latin typeface="Calibri"/>
                <a:cs typeface="Calibri"/>
              </a:rPr>
              <a:t>Som styrings- eller referansegruppe kan man med fordel bruke etablerte </a:t>
            </a:r>
            <a:br>
              <a:rPr lang="nb-NO" sz="1100" dirty="0">
                <a:latin typeface="Calibri"/>
                <a:cs typeface="Calibri"/>
              </a:rPr>
            </a:br>
            <a:r>
              <a:rPr lang="nb-NO" sz="1100" dirty="0">
                <a:solidFill>
                  <a:schemeClr val="tx1"/>
                </a:solidFill>
                <a:latin typeface="Calibri"/>
                <a:cs typeface="Calibri"/>
              </a:rPr>
              <a:t>strukturer som Faglig samarbeidsutvalg for barn og unge i Helsefellesskapsstrukturen eller andre underutvalg for barn og unge med representanter fra både kommuner og spesialisthelsetjenesten.  </a:t>
            </a:r>
          </a:p>
          <a:p>
            <a:pPr>
              <a:spcBef>
                <a:spcPts val="800"/>
              </a:spcBef>
              <a:defRPr/>
            </a:pPr>
            <a:r>
              <a:rPr lang="nb-NO" sz="1100" dirty="0">
                <a:solidFill>
                  <a:schemeClr val="tx1"/>
                </a:solidFill>
                <a:latin typeface="Calibri"/>
                <a:ea typeface="Calibri"/>
                <a:cs typeface="Calibri"/>
              </a:rPr>
              <a:t>Dersom man planlegger flere mindre prosjekter i samme foretak, er det lurt å tenke over organisering på tvers av prosjektene. Erfaringer fra flere prosjekter har vist at det er en fordel å ha en helhetlig tenkning for hele regionen, med en felles styringsgruppe, referansegruppe og en overordnet prosjektgruppe.</a:t>
            </a:r>
          </a:p>
        </p:txBody>
      </p:sp>
      <p:sp>
        <p:nvSpPr>
          <p:cNvPr id="10" name="TextBox 9">
            <a:extLst>
              <a:ext uri="{FF2B5EF4-FFF2-40B4-BE49-F238E27FC236}">
                <a16:creationId xmlns:a16="http://schemas.microsoft.com/office/drawing/2014/main" id="{540687AC-9390-4C61-BD38-C937FBE2E6D4}"/>
              </a:ext>
            </a:extLst>
          </p:cNvPr>
          <p:cNvSpPr txBox="1"/>
          <p:nvPr/>
        </p:nvSpPr>
        <p:spPr>
          <a:xfrm>
            <a:off x="1673372" y="1236191"/>
            <a:ext cx="9954357" cy="584775"/>
          </a:xfrm>
          <a:prstGeom prst="rect">
            <a:avLst/>
          </a:prstGeom>
          <a:noFill/>
        </p:spPr>
        <p:txBody>
          <a:bodyPr wrap="square" rtlCol="0">
            <a:spAutoFit/>
          </a:bodyPr>
          <a:lstStyle/>
          <a:p>
            <a:r>
              <a:rPr lang="nb-NO" sz="1600">
                <a:effectLst/>
                <a:ea typeface="Calibri" panose="020F0502020204030204" pitchFamily="34" charset="0"/>
                <a:cs typeface="Times New Roman" panose="02020603050405020304" pitchFamily="18" charset="0"/>
              </a:rPr>
              <a:t>Om satsingen organiseres som et prosjekt, er det naturlig å ha en styringsgruppe eller referansegruppe som har overordnet ansvar for prosessen og kan være med å gjøre prioriteringer.</a:t>
            </a:r>
            <a:endParaRPr lang="en-NO" sz="1600">
              <a:effectLst/>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8BA93D05-EBD9-451A-A48C-98E87FDB9672}"/>
              </a:ext>
            </a:extLst>
          </p:cNvPr>
          <p:cNvSpPr txBox="1"/>
          <p:nvPr/>
        </p:nvSpPr>
        <p:spPr>
          <a:xfrm>
            <a:off x="1673372" y="787952"/>
            <a:ext cx="5446995" cy="369332"/>
          </a:xfrm>
          <a:prstGeom prst="rect">
            <a:avLst/>
          </a:prstGeom>
          <a:noFill/>
        </p:spPr>
        <p:txBody>
          <a:bodyPr wrap="square" rtlCol="0">
            <a:spAutoFit/>
          </a:bodyPr>
          <a:lstStyle/>
          <a:p>
            <a:r>
              <a:rPr lang="nb-NO" b="1"/>
              <a:t>Etablere styringsgruppe eller referansegruppe</a:t>
            </a:r>
          </a:p>
        </p:txBody>
      </p:sp>
      <p:sp>
        <p:nvSpPr>
          <p:cNvPr id="40" name="Rectangle: Rounded Corners 23">
            <a:hlinkClick r:id="" action="ppaction://noaction"/>
            <a:extLst>
              <a:ext uri="{FF2B5EF4-FFF2-40B4-BE49-F238E27FC236}">
                <a16:creationId xmlns:a16="http://schemas.microsoft.com/office/drawing/2014/main" id="{6E57A2AD-3DA1-F850-C37F-1174C2EAAE6D}"/>
              </a:ext>
            </a:extLst>
          </p:cNvPr>
          <p:cNvSpPr/>
          <p:nvPr/>
        </p:nvSpPr>
        <p:spPr>
          <a:xfrm>
            <a:off x="1673372" y="213944"/>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Avklare behov</a:t>
            </a:r>
          </a:p>
        </p:txBody>
      </p:sp>
      <p:sp>
        <p:nvSpPr>
          <p:cNvPr id="41" name="Rectangle: Rounded Corners 23">
            <a:hlinkClick r:id="" action="ppaction://noaction"/>
            <a:extLst>
              <a:ext uri="{FF2B5EF4-FFF2-40B4-BE49-F238E27FC236}">
                <a16:creationId xmlns:a16="http://schemas.microsoft.com/office/drawing/2014/main" id="{D58309A9-AC09-5C09-1BF9-EEA2AE7919E7}"/>
              </a:ext>
            </a:extLst>
          </p:cNvPr>
          <p:cNvSpPr/>
          <p:nvPr/>
        </p:nvSpPr>
        <p:spPr>
          <a:xfrm>
            <a:off x="3744165" y="23228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n-NO" sz="900">
                <a:solidFill>
                  <a:schemeClr val="tx1"/>
                </a:solidFill>
              </a:rPr>
              <a:t>Formulere målet for prosjektet</a:t>
            </a:r>
          </a:p>
        </p:txBody>
      </p:sp>
      <p:sp>
        <p:nvSpPr>
          <p:cNvPr id="42" name="Rectangle: Rounded Corners 23">
            <a:hlinkClick r:id="" action="ppaction://noaction"/>
            <a:extLst>
              <a:ext uri="{FF2B5EF4-FFF2-40B4-BE49-F238E27FC236}">
                <a16:creationId xmlns:a16="http://schemas.microsoft.com/office/drawing/2014/main" id="{9476D201-C35F-D8C1-6758-B4137DCFF6C1}"/>
              </a:ext>
            </a:extLst>
          </p:cNvPr>
          <p:cNvSpPr/>
          <p:nvPr/>
        </p:nvSpPr>
        <p:spPr>
          <a:xfrm>
            <a:off x="5814958" y="23228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Etablere prosjekt</a:t>
            </a:r>
          </a:p>
        </p:txBody>
      </p:sp>
      <p:sp>
        <p:nvSpPr>
          <p:cNvPr id="43" name="Rectangle: Rounded Corners 23">
            <a:hlinkClick r:id="" action="ppaction://noaction"/>
            <a:extLst>
              <a:ext uri="{FF2B5EF4-FFF2-40B4-BE49-F238E27FC236}">
                <a16:creationId xmlns:a16="http://schemas.microsoft.com/office/drawing/2014/main" id="{1EC64096-202E-C32E-D51B-EB08813A3DDC}"/>
              </a:ext>
            </a:extLst>
          </p:cNvPr>
          <p:cNvSpPr/>
          <p:nvPr/>
        </p:nvSpPr>
        <p:spPr>
          <a:xfrm>
            <a:off x="7885751" y="213943"/>
            <a:ext cx="1682183" cy="397672"/>
          </a:xfrm>
          <a:prstGeom prst="roundRect">
            <a:avLst/>
          </a:prstGeom>
          <a:solidFill>
            <a:schemeClr val="accent2">
              <a:lumMod val="40000"/>
              <a:lumOff val="60000"/>
            </a:schemeClr>
          </a:solidFill>
          <a:ln w="19050">
            <a:solidFill>
              <a:srgbClr val="C65A1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Etablere styringsgruppe eller referansegruppe</a:t>
            </a:r>
          </a:p>
        </p:txBody>
      </p:sp>
      <p:sp>
        <p:nvSpPr>
          <p:cNvPr id="45" name="Rectangle: Rounded Corners 23">
            <a:hlinkClick r:id="" action="ppaction://noaction"/>
            <a:extLst>
              <a:ext uri="{FF2B5EF4-FFF2-40B4-BE49-F238E27FC236}">
                <a16:creationId xmlns:a16="http://schemas.microsoft.com/office/drawing/2014/main" id="{E6B7A37E-44B2-84E7-E2C3-E0EFEAB6D663}"/>
              </a:ext>
            </a:extLst>
          </p:cNvPr>
          <p:cNvSpPr/>
          <p:nvPr/>
        </p:nvSpPr>
        <p:spPr>
          <a:xfrm>
            <a:off x="9956543" y="213942"/>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Lære av andre</a:t>
            </a:r>
          </a:p>
        </p:txBody>
      </p:sp>
      <p:sp>
        <p:nvSpPr>
          <p:cNvPr id="46" name="Oval 45">
            <a:hlinkClick r:id="" action="ppaction://noaction"/>
            <a:extLst>
              <a:ext uri="{FF2B5EF4-FFF2-40B4-BE49-F238E27FC236}">
                <a16:creationId xmlns:a16="http://schemas.microsoft.com/office/drawing/2014/main" id="{6F0B86E1-F251-FE98-2C78-E7E2EDD473D0}"/>
              </a:ext>
            </a:extLst>
          </p:cNvPr>
          <p:cNvSpPr/>
          <p:nvPr/>
        </p:nvSpPr>
        <p:spPr>
          <a:xfrm>
            <a:off x="257730" y="874466"/>
            <a:ext cx="1123343" cy="1039833"/>
          </a:xfrm>
          <a:prstGeom prst="ellipse">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Avklare </a:t>
            </a:r>
            <a:br>
              <a:rPr lang="nb-NO" sz="850" b="1">
                <a:latin typeface="Arial" panose="020B0604020202020204"/>
              </a:rPr>
            </a:br>
            <a:r>
              <a:rPr lang="nb-NO" sz="850" b="1">
                <a:solidFill>
                  <a:schemeClr val="tx1"/>
                </a:solidFill>
                <a:latin typeface="Arial" panose="020B0604020202020204"/>
              </a:rPr>
              <a:t>behov og etablere prosjekt</a:t>
            </a:r>
            <a:endParaRPr lang="nb-NO" sz="870" b="1">
              <a:solidFill>
                <a:schemeClr val="tx1"/>
              </a:solidFill>
              <a:latin typeface="Arial" panose="020B0604020202020204"/>
            </a:endParaRPr>
          </a:p>
        </p:txBody>
      </p:sp>
      <p:sp>
        <p:nvSpPr>
          <p:cNvPr id="47" name="Oval 46">
            <a:hlinkClick r:id="" action="ppaction://noaction"/>
            <a:extLst>
              <a:ext uri="{FF2B5EF4-FFF2-40B4-BE49-F238E27FC236}">
                <a16:creationId xmlns:a16="http://schemas.microsoft.com/office/drawing/2014/main" id="{4693FCE2-A29F-4049-993A-C66F2F0B5639}"/>
              </a:ext>
            </a:extLst>
          </p:cNvPr>
          <p:cNvSpPr/>
          <p:nvPr/>
        </p:nvSpPr>
        <p:spPr>
          <a:xfrm>
            <a:off x="243414" y="2419305"/>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48" name="Oval 47">
            <a:hlinkClick r:id="" action="ppaction://noaction"/>
            <a:extLst>
              <a:ext uri="{FF2B5EF4-FFF2-40B4-BE49-F238E27FC236}">
                <a16:creationId xmlns:a16="http://schemas.microsoft.com/office/drawing/2014/main" id="{5F9AFBE4-BC95-99BD-6C74-7BEA2F178F02}"/>
              </a:ext>
            </a:extLst>
          </p:cNvPr>
          <p:cNvSpPr/>
          <p:nvPr/>
        </p:nvSpPr>
        <p:spPr>
          <a:xfrm>
            <a:off x="242459" y="550898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49" name="Oval 48">
            <a:hlinkClick r:id="" action="ppaction://noaction"/>
            <a:extLst>
              <a:ext uri="{FF2B5EF4-FFF2-40B4-BE49-F238E27FC236}">
                <a16:creationId xmlns:a16="http://schemas.microsoft.com/office/drawing/2014/main" id="{16F0AD1E-3135-9397-FA6D-C5F192419282}"/>
              </a:ext>
            </a:extLst>
          </p:cNvPr>
          <p:cNvSpPr/>
          <p:nvPr/>
        </p:nvSpPr>
        <p:spPr>
          <a:xfrm>
            <a:off x="243413" y="396414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sp>
        <p:nvSpPr>
          <p:cNvPr id="52" name="Oval 51">
            <a:extLst>
              <a:ext uri="{FF2B5EF4-FFF2-40B4-BE49-F238E27FC236}">
                <a16:creationId xmlns:a16="http://schemas.microsoft.com/office/drawing/2014/main" id="{09A2F990-1964-B284-E628-0DA8ACCCC4AF}"/>
              </a:ext>
            </a:extLst>
          </p:cNvPr>
          <p:cNvSpPr/>
          <p:nvPr/>
        </p:nvSpPr>
        <p:spPr>
          <a:xfrm>
            <a:off x="6216371" y="2090623"/>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53" name="Graphic 52" descr="Clipboard Partially Checked with solid fill">
            <a:extLst>
              <a:ext uri="{FF2B5EF4-FFF2-40B4-BE49-F238E27FC236}">
                <a16:creationId xmlns:a16="http://schemas.microsoft.com/office/drawing/2014/main" id="{104BF2F7-35AF-8342-F2C7-682775D8D6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6220" y="2180622"/>
            <a:ext cx="432000" cy="432000"/>
          </a:xfrm>
          <a:prstGeom prst="rect">
            <a:avLst/>
          </a:prstGeom>
        </p:spPr>
      </p:pic>
      <p:sp>
        <p:nvSpPr>
          <p:cNvPr id="58" name="Rectangle 57">
            <a:extLst>
              <a:ext uri="{FF2B5EF4-FFF2-40B4-BE49-F238E27FC236}">
                <a16:creationId xmlns:a16="http://schemas.microsoft.com/office/drawing/2014/main" id="{397EE21D-73BF-527C-2F80-7CE5781E756B}"/>
              </a:ext>
            </a:extLst>
          </p:cNvPr>
          <p:cNvSpPr/>
          <p:nvPr/>
        </p:nvSpPr>
        <p:spPr>
          <a:xfrm>
            <a:off x="7120365" y="4424750"/>
            <a:ext cx="4518359" cy="2124067"/>
          </a:xfrm>
          <a:prstGeom prst="rect">
            <a:avLst/>
          </a:prstGeom>
          <a:solidFill>
            <a:srgbClr val="F9CCA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rPr>
              <a:t>Eksempler og verktøy</a:t>
            </a:r>
            <a:endParaRPr lang="nb-NO" sz="1000" dirty="0">
              <a:solidFill>
                <a:schemeClr val="tx1"/>
              </a:solidFill>
              <a:latin typeface="Calibri" panose="020F0502020204030204"/>
              <a:cs typeface="Calibri"/>
            </a:endParaRPr>
          </a:p>
          <a:p>
            <a:pPr marL="171450" marR="0" lvl="0" indent="-171450" algn="l" defTabSz="316520">
              <a:lnSpc>
                <a:spcPct val="100000"/>
              </a:lnSpc>
              <a:spcBef>
                <a:spcPct val="200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schemeClr val="tx1"/>
                </a:solidFill>
                <a:effectLst/>
                <a:uLnTx/>
                <a:uFillTx/>
                <a:latin typeface="Calibri" panose="020F0502020204030204"/>
                <a:ea typeface="+mn-ea"/>
                <a:cs typeface="Calibri"/>
              </a:rPr>
              <a:t>Les mer om hvordan Barn og unges helsetjeneste nå er forankret i Helsefellesskapsstrukturen i Helse </a:t>
            </a:r>
            <a:r>
              <a:rPr lang="nb-NO" sz="1000" dirty="0">
                <a:solidFill>
                  <a:schemeClr val="tx1"/>
                </a:solidFill>
                <a:latin typeface="Calibri" panose="020F0502020204030204"/>
                <a:cs typeface="Calibri"/>
              </a:rPr>
              <a:t>Fonna: </a:t>
            </a:r>
            <a:r>
              <a:rPr lang="nb-NO" sz="1000" dirty="0">
                <a:solidFill>
                  <a:schemeClr val="tx1"/>
                </a:solidFill>
                <a:latin typeface="Calibri" panose="020F0502020204030204"/>
                <a:cs typeface="Calibri"/>
                <a:hlinkClick r:id="rId5">
                  <a:extLst>
                    <a:ext uri="{A12FA001-AC4F-418D-AE19-62706E023703}">
                      <ahyp:hlinkClr xmlns:ahyp="http://schemas.microsoft.com/office/drawing/2018/hyperlinkcolor" val="tx"/>
                    </a:ext>
                  </a:extLst>
                </a:hlinkClick>
              </a:rPr>
              <a:t>FSU barn og unge (fousam.no)</a:t>
            </a:r>
            <a:endParaRPr lang="nb-NO" sz="1000" dirty="0">
              <a:solidFill>
                <a:schemeClr val="tx1"/>
              </a:solidFill>
              <a:latin typeface="Calibri" panose="020F0502020204030204"/>
              <a:cs typeface="Calibri"/>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nb-NO" sz="1000" b="0" i="0" u="none" strike="noStrike" kern="1200" cap="none" spc="0" normalizeH="0" baseline="0" noProof="0" dirty="0">
              <a:ln>
                <a:noFill/>
              </a:ln>
              <a:solidFill>
                <a:schemeClr val="tx1"/>
              </a:solidFill>
              <a:effectLst/>
              <a:highlight>
                <a:srgbClr val="FFFF00"/>
              </a:highlight>
              <a:uLnTx/>
              <a:uFillTx/>
              <a:latin typeface="Calibri" panose="020F0502020204030204"/>
              <a:cs typeface="Calibri"/>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54" name="Oval 53">
            <a:extLst>
              <a:ext uri="{FF2B5EF4-FFF2-40B4-BE49-F238E27FC236}">
                <a16:creationId xmlns:a16="http://schemas.microsoft.com/office/drawing/2014/main" id="{13ACC762-3670-D324-C6D4-72909F465EEB}"/>
              </a:ext>
            </a:extLst>
          </p:cNvPr>
          <p:cNvSpPr/>
          <p:nvPr/>
        </p:nvSpPr>
        <p:spPr>
          <a:xfrm>
            <a:off x="11280690" y="4424750"/>
            <a:ext cx="611698" cy="611999"/>
          </a:xfrm>
          <a:prstGeom prst="ellipse">
            <a:avLst/>
          </a:prstGeom>
          <a:solidFill>
            <a:srgbClr val="FACCAE"/>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55" name="Graphic 54" descr="Wrench with solid fill">
            <a:extLst>
              <a:ext uri="{FF2B5EF4-FFF2-40B4-BE49-F238E27FC236}">
                <a16:creationId xmlns:a16="http://schemas.microsoft.com/office/drawing/2014/main" id="{6218D9F7-E4A0-9F34-8ED1-DDDFBC42C0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031765">
            <a:off x="11424539" y="4568750"/>
            <a:ext cx="324000" cy="324000"/>
          </a:xfrm>
          <a:prstGeom prst="rect">
            <a:avLst/>
          </a:prstGeom>
        </p:spPr>
      </p:pic>
      <p:sp>
        <p:nvSpPr>
          <p:cNvPr id="2" name="Rectangle 1">
            <a:extLst>
              <a:ext uri="{FF2B5EF4-FFF2-40B4-BE49-F238E27FC236}">
                <a16:creationId xmlns:a16="http://schemas.microsoft.com/office/drawing/2014/main" id="{37DB459D-A353-6C12-30C7-7F0AF84378CF}"/>
              </a:ext>
            </a:extLst>
          </p:cNvPr>
          <p:cNvSpPr/>
          <p:nvPr/>
        </p:nvSpPr>
        <p:spPr>
          <a:xfrm>
            <a:off x="7120366" y="2090624"/>
            <a:ext cx="4518359" cy="2124068"/>
          </a:xfrm>
          <a:prstGeom prst="rect">
            <a:avLst/>
          </a:prstGeom>
          <a:solidFill>
            <a:srgbClr val="FFD7C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rPr>
              <a:t>Tips og råd</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nb-NO" sz="900" b="0" i="0" u="none" strike="noStrike" kern="1200" cap="none" spc="0" normalizeH="0" baseline="0" noProof="0" dirty="0">
                <a:ln>
                  <a:noFill/>
                </a:ln>
                <a:solidFill>
                  <a:prstClr val="black"/>
                </a:solidFill>
                <a:effectLst/>
                <a:uLnTx/>
                <a:uFillTx/>
                <a:latin typeface="Calibri" panose="020F0502020204030204"/>
                <a:ea typeface="+mn-ea"/>
                <a:cs typeface="Calibri"/>
              </a:rPr>
              <a:t>I Helse Fonna prosjektet ble det både etablert en styringsgruppe og en </a:t>
            </a:r>
            <a:br>
              <a:rPr kumimoji="0" lang="nb-NO" sz="900" b="0" i="0" u="none" strike="noStrike" kern="1200" cap="none" spc="0" normalizeH="0" baseline="0" noProof="0" dirty="0">
                <a:ln>
                  <a:noFill/>
                </a:ln>
                <a:solidFill>
                  <a:prstClr val="white"/>
                </a:solidFill>
                <a:effectLst/>
                <a:uLnTx/>
                <a:uFillTx/>
                <a:latin typeface="Calibri" panose="020F0502020204030204"/>
                <a:ea typeface="+mn-ea"/>
                <a:cs typeface="Calibri"/>
              </a:rPr>
            </a:br>
            <a:r>
              <a:rPr kumimoji="0" lang="nb-NO" sz="900" b="0" i="0" u="none" strike="noStrike" kern="1200" cap="none" spc="0" normalizeH="0" baseline="0" noProof="0" dirty="0">
                <a:ln>
                  <a:noFill/>
                </a:ln>
                <a:solidFill>
                  <a:prstClr val="black"/>
                </a:solidFill>
                <a:effectLst/>
                <a:uLnTx/>
                <a:uFillTx/>
                <a:latin typeface="Calibri" panose="020F0502020204030204"/>
                <a:ea typeface="+mn-ea"/>
                <a:cs typeface="Calibri"/>
              </a:rPr>
              <a:t>referansegruppe. Styringsgruppen bestod av helse og omsorgssjefer i noen av kommunene og klinikkdirektører fra foretaket, samt brukerutvalg i sykehuset. Som referansegruppe benyttet man Faglig samarbeidsutvalg for Barn og unge i Helsefellesskapsstrukturen. Utvalget har bred representasjon for tjenestene for barn og unge i kommuner og spesialisthelsetjenesten og både ungdom og foreldrerepresentanter. </a:t>
            </a:r>
            <a:r>
              <a:rPr kumimoji="0" lang="nb-NO" sz="900" b="0" i="0" u="none" strike="noStrike" kern="1200" cap="none" spc="0" normalizeH="0" baseline="0" noProof="0" dirty="0">
                <a:ln>
                  <a:noFill/>
                </a:ln>
                <a:solidFill>
                  <a:prstClr val="black"/>
                </a:solidFill>
                <a:effectLst/>
                <a:uLnTx/>
                <a:uFillTx/>
                <a:latin typeface="Calibri"/>
                <a:ea typeface="+mn-ea"/>
                <a:cs typeface="Times New Roman"/>
              </a:rPr>
              <a:t>Kombinasjonen av strategisk ledelse, fagpersoner i tjenestene og bred brukerrepresentasjon var nyttig da det sikret forankring på ulike nivå.</a:t>
            </a:r>
            <a:endParaRPr kumimoji="0" lang="nb-NO" sz="900" b="0" i="0" u="none" strike="noStrike" kern="1200" cap="none" spc="0" normalizeH="0" baseline="0" noProof="0" dirty="0">
              <a:ln>
                <a:noFill/>
              </a:ln>
              <a:solidFill>
                <a:prstClr val="black"/>
              </a:solidFill>
              <a:effectLst/>
              <a:uLnTx/>
              <a:uFillTx/>
              <a:latin typeface="Calibri"/>
              <a:ea typeface="Calibri"/>
              <a:cs typeface="Times New Roman"/>
            </a:endParaRP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nb-NO" sz="900" b="0" i="0" u="none" strike="noStrike" kern="1200" cap="none" spc="0" normalizeH="0" baseline="0" noProof="0" dirty="0">
                <a:ln>
                  <a:noFill/>
                </a:ln>
                <a:solidFill>
                  <a:prstClr val="black"/>
                </a:solidFill>
                <a:effectLst/>
                <a:uLnTx/>
                <a:uFillTx/>
                <a:latin typeface="Calibri"/>
                <a:ea typeface="+mn-ea"/>
                <a:cs typeface="Times New Roman"/>
              </a:rPr>
              <a:t>I Helse Stavanger ble det etablert en bred referansegruppe med BUP, kommunale representanter og brukerrepresentanter. </a:t>
            </a:r>
            <a:endParaRPr kumimoji="0" lang="nb-NO" sz="900" b="0" i="0" u="none" strike="noStrike" kern="1200" cap="none" spc="0" normalizeH="0" baseline="0" noProof="0" dirty="0">
              <a:ln>
                <a:noFill/>
              </a:ln>
              <a:solidFill>
                <a:prstClr val="black"/>
              </a:solidFill>
              <a:effectLst/>
              <a:uLnTx/>
              <a:uFillTx/>
              <a:latin typeface="Calibri"/>
              <a:ea typeface="Calibri"/>
              <a:cs typeface="Times New Roman"/>
            </a:endParaRP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nb-NO" sz="900" b="0" i="0" u="none" strike="noStrike" kern="1200" cap="none" spc="0" normalizeH="0" baseline="0" noProof="0" dirty="0">
                <a:ln>
                  <a:noFill/>
                </a:ln>
                <a:solidFill>
                  <a:prstClr val="black"/>
                </a:solidFill>
                <a:effectLst/>
                <a:uLnTx/>
                <a:uFillTx/>
                <a:latin typeface="Calibri"/>
                <a:ea typeface="+mn-ea"/>
                <a:cs typeface="Times New Roman"/>
              </a:rPr>
              <a:t>I Møre og Romsdal er Faglig samarbeidsutvalg for barn og unge styringsgruppe for prosjektet. </a:t>
            </a:r>
            <a:endParaRPr kumimoji="0" lang="nb-NO"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094CBF13-DB32-9439-F064-964FFB081B96}"/>
              </a:ext>
            </a:extLst>
          </p:cNvPr>
          <p:cNvSpPr/>
          <p:nvPr/>
        </p:nvSpPr>
        <p:spPr>
          <a:xfrm>
            <a:off x="11280690" y="2090624"/>
            <a:ext cx="611698" cy="611999"/>
          </a:xfrm>
          <a:prstGeom prst="ellipse">
            <a:avLst/>
          </a:prstGeom>
          <a:solidFill>
            <a:srgbClr val="FFD8C1"/>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57" name="Graphic 56" descr="Lights On with solid fill">
            <a:extLst>
              <a:ext uri="{FF2B5EF4-FFF2-40B4-BE49-F238E27FC236}">
                <a16:creationId xmlns:a16="http://schemas.microsoft.com/office/drawing/2014/main" id="{514D4E7E-6C38-7E95-3F53-B51B92E6D3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71068" y="2180623"/>
            <a:ext cx="432000" cy="432000"/>
          </a:xfrm>
          <a:prstGeom prst="rect">
            <a:avLst/>
          </a:prstGeom>
        </p:spPr>
      </p:pic>
    </p:spTree>
    <p:extLst>
      <p:ext uri="{BB962C8B-B14F-4D97-AF65-F5344CB8AC3E}">
        <p14:creationId xmlns:p14="http://schemas.microsoft.com/office/powerpoint/2010/main" val="546009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6E0DE43D-4CCB-D14F-C112-42234CA2BA5C}"/>
              </a:ext>
            </a:extLst>
          </p:cNvPr>
          <p:cNvCxnSpPr>
            <a:cxnSpLocks/>
          </p:cNvCxnSpPr>
          <p:nvPr/>
        </p:nvCxnSpPr>
        <p:spPr>
          <a:xfrm>
            <a:off x="1673372" y="412779"/>
            <a:ext cx="8477625" cy="10517"/>
          </a:xfrm>
          <a:prstGeom prst="line">
            <a:avLst/>
          </a:prstGeom>
          <a:ln/>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81F1DA8F-182C-CA23-3C77-5939671210D2}"/>
              </a:ext>
            </a:extLst>
          </p:cNvPr>
          <p:cNvSpPr/>
          <p:nvPr/>
        </p:nvSpPr>
        <p:spPr>
          <a:xfrm>
            <a:off x="1673373" y="2090982"/>
            <a:ext cx="4926122" cy="4457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spcBef>
                <a:spcPts val="800"/>
              </a:spcBef>
              <a:defRPr/>
            </a:pPr>
            <a:r>
              <a:rPr lang="nb-NO" sz="1200" b="1">
                <a:solidFill>
                  <a:schemeClr val="tx1"/>
                </a:solidFill>
                <a:cs typeface="Arial"/>
              </a:rPr>
              <a:t>Søk støtte og veiledning til prosessen</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Arial"/>
              </a:rPr>
              <a:t>Ved oppstart av prosjekt er det viktig å sette seg inn i tilsvarende </a:t>
            </a:r>
            <a:br>
              <a:rPr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Arial"/>
              </a:rPr>
            </a:br>
            <a:r>
              <a:rPr kumimoji="0"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Arial"/>
              </a:rPr>
              <a:t>prosjekter som er gjennomført andre steder og lære av dem. Det finnes </a:t>
            </a:r>
            <a:br>
              <a:rPr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Arial"/>
              </a:rPr>
            </a:br>
            <a:r>
              <a:rPr kumimoji="0"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Arial"/>
              </a:rPr>
              <a:t>mye relevant informasjon på nett og man kan få tilgang på prosjektbeskrivelser og prosjektrapporter.</a:t>
            </a:r>
            <a:endParaRPr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Times New Roman"/>
              </a:rPr>
              <a:t>Det er flere måter å søke støtte og veiledning på. </a:t>
            </a:r>
            <a:endParaRPr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Times New Roman" panose="02020603050405020304" pitchFamily="18" charset="0"/>
            </a:endParaRPr>
          </a:p>
          <a:p>
            <a:pPr marL="171450" indent="-171450">
              <a:spcBef>
                <a:spcPts val="800"/>
              </a:spcBef>
              <a:buFont typeface="Arial" panose="020B0604020202020204" pitchFamily="34" charset="0"/>
              <a:buChar char="•"/>
              <a:defRPr/>
            </a:pPr>
            <a:r>
              <a:rPr kumimoji="0"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Times New Roman"/>
              </a:rPr>
              <a:t>Ta gjerne kontakt med prosjektledere som har erfaringer med lignende prosesser og </a:t>
            </a:r>
            <a:r>
              <a:rPr lang="nb-NO" sz="1100">
                <a:solidFill>
                  <a:schemeClr val="tx1"/>
                </a:solidFill>
                <a:latin typeface="Calibri"/>
                <a:ea typeface="Calibri" panose="020F0502020204030204" pitchFamily="34" charset="0"/>
                <a:cs typeface="Times New Roman"/>
              </a:rPr>
              <a:t>be om å få høre om deres erfaringer</a:t>
            </a:r>
            <a:r>
              <a:rPr kumimoji="0"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Times New Roman"/>
              </a:rPr>
              <a:t>. </a:t>
            </a:r>
            <a:endParaRPr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Times New Roman"/>
              </a:rPr>
              <a:t>Dersom dere kjenner tilsvarende prosjekter i samme region eller i andre regioner kan man etablere et nettverk for erfaringsdeling og ha regelmessige møter for å dele erfaringer underveis i prosessen og lære av hverandre.</a:t>
            </a:r>
            <a:endParaRPr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Times New Roman"/>
              </a:rPr>
              <a:t>Foretaket og kommunene har ofte ressurser som kan bistå med veiledning til prosjekter, eksempelvis fra samhandlingsavdeling eller forskning og innovasjon.</a:t>
            </a:r>
            <a:endParaRPr lang="nb-NO" sz="1100" b="1" i="0" u="none" strike="noStrike" kern="1200" cap="none" spc="0" normalizeH="0" baseline="0" noProof="0">
              <a:ln>
                <a:noFill/>
              </a:ln>
              <a:solidFill>
                <a:schemeClr val="tx1"/>
              </a:solidFill>
              <a:effectLst/>
              <a:uLnTx/>
              <a:uFillTx/>
              <a:latin typeface="Calibri" panose="020F0502020204030204"/>
              <a:cs typeface="Times New Roman"/>
            </a:endParaRP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Calibri"/>
              </a:rPr>
              <a:t>Inviter gjerne kunnskapssentre og statsforvalter til å være ressurspersoner for prosjektgruppen og til å bidra i prosessen. De kan også ha kompetanse til å veilede prosjektene eller bli med i prosjektgruppen for å gi bistand.</a:t>
            </a:r>
            <a:endParaRPr lang="nb-NO" sz="1100" b="0" i="0" u="none" strike="noStrike" kern="1200" cap="none" spc="0" normalizeH="0" baseline="0" noProof="0">
              <a:ln>
                <a:noFill/>
              </a:ln>
              <a:solidFill>
                <a:schemeClr val="tx1"/>
              </a:solidFill>
              <a:effectLst/>
              <a:uLnTx/>
              <a:uFillTx/>
              <a:latin typeface="Calibri"/>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3324A9F0-CA9F-BBE9-545D-07FC35801290}"/>
              </a:ext>
            </a:extLst>
          </p:cNvPr>
          <p:cNvSpPr txBox="1"/>
          <p:nvPr/>
        </p:nvSpPr>
        <p:spPr>
          <a:xfrm>
            <a:off x="1673372" y="1236191"/>
            <a:ext cx="9954357" cy="584775"/>
          </a:xfrm>
          <a:prstGeom prst="rect">
            <a:avLst/>
          </a:prstGeom>
          <a:noFill/>
        </p:spPr>
        <p:txBody>
          <a:bodyPr wrap="square" lIns="91440" tIns="45720" rIns="91440" bIns="45720" rtlCol="0" anchor="t">
            <a:spAutoFit/>
          </a:bodyPr>
          <a:lstStyle/>
          <a:p>
            <a:r>
              <a:rPr lang="nb-NO" sz="1600" dirty="0">
                <a:effectLst/>
                <a:latin typeface="Calibri"/>
                <a:ea typeface="Calibri" panose="020F0502020204030204" pitchFamily="34" charset="0"/>
                <a:cs typeface="Times New Roman"/>
              </a:rPr>
              <a:t>Delings og læringskultur betyr mye i prosjektarbeid. Ved å bygge på andres erfaringer og kompetanse, kan man </a:t>
            </a:r>
            <a:r>
              <a:rPr lang="nb-NO" sz="1600" dirty="0">
                <a:latin typeface="Calibri"/>
                <a:ea typeface="Calibri" panose="020F0502020204030204" pitchFamily="34" charset="0"/>
                <a:cs typeface="Times New Roman"/>
              </a:rPr>
              <a:t>få gode råd og tips og kan unngå</a:t>
            </a:r>
            <a:r>
              <a:rPr lang="nb-NO" sz="1600" dirty="0">
                <a:effectLst/>
                <a:latin typeface="Calibri"/>
                <a:ea typeface="Calibri" panose="020F0502020204030204" pitchFamily="34" charset="0"/>
                <a:cs typeface="Times New Roman"/>
              </a:rPr>
              <a:t> å gjøre feil andre har gjort.</a:t>
            </a:r>
            <a:r>
              <a:rPr lang="nb-NO" sz="1600" dirty="0">
                <a:latin typeface="Calibri"/>
                <a:ea typeface="Calibri" panose="020F0502020204030204" pitchFamily="34" charset="0"/>
                <a:cs typeface="Times New Roman"/>
              </a:rPr>
              <a:t> </a:t>
            </a:r>
            <a:endParaRPr lang="nb-NO" sz="1050" dirty="0">
              <a:cs typeface="Arial" panose="020B0604020202020204" pitchFamily="34" charset="0"/>
            </a:endParaRPr>
          </a:p>
        </p:txBody>
      </p:sp>
      <p:sp>
        <p:nvSpPr>
          <p:cNvPr id="32" name="TextBox 31">
            <a:extLst>
              <a:ext uri="{FF2B5EF4-FFF2-40B4-BE49-F238E27FC236}">
                <a16:creationId xmlns:a16="http://schemas.microsoft.com/office/drawing/2014/main" id="{823C1AE8-BCEF-B7F4-8C7A-7CA96E9E280B}"/>
              </a:ext>
            </a:extLst>
          </p:cNvPr>
          <p:cNvSpPr txBox="1"/>
          <p:nvPr/>
        </p:nvSpPr>
        <p:spPr>
          <a:xfrm>
            <a:off x="1673372" y="787952"/>
            <a:ext cx="5446995" cy="369332"/>
          </a:xfrm>
          <a:prstGeom prst="rect">
            <a:avLst/>
          </a:prstGeom>
          <a:noFill/>
        </p:spPr>
        <p:txBody>
          <a:bodyPr wrap="square" lIns="91440" tIns="45720" rIns="91440" bIns="45720" rtlCol="0" anchor="t">
            <a:spAutoFit/>
          </a:bodyPr>
          <a:lstStyle/>
          <a:p>
            <a:r>
              <a:rPr lang="nb-NO" b="1" dirty="0">
                <a:cs typeface="Calibri"/>
              </a:rPr>
              <a:t>Lære av andre</a:t>
            </a:r>
          </a:p>
        </p:txBody>
      </p:sp>
      <p:sp>
        <p:nvSpPr>
          <p:cNvPr id="29" name="Rectangle: Rounded Corners 23">
            <a:hlinkClick r:id="" action="ppaction://noaction"/>
            <a:extLst>
              <a:ext uri="{FF2B5EF4-FFF2-40B4-BE49-F238E27FC236}">
                <a16:creationId xmlns:a16="http://schemas.microsoft.com/office/drawing/2014/main" id="{D027D6CC-6671-ACDD-539C-6B8F6F10AFAB}"/>
              </a:ext>
            </a:extLst>
          </p:cNvPr>
          <p:cNvSpPr/>
          <p:nvPr/>
        </p:nvSpPr>
        <p:spPr>
          <a:xfrm>
            <a:off x="1673372" y="213944"/>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cs typeface="Calibri"/>
              </a:rPr>
              <a:t>Avklare behov</a:t>
            </a:r>
          </a:p>
        </p:txBody>
      </p:sp>
      <p:sp>
        <p:nvSpPr>
          <p:cNvPr id="30" name="Rectangle: Rounded Corners 23">
            <a:hlinkClick r:id="" action="ppaction://noaction"/>
            <a:extLst>
              <a:ext uri="{FF2B5EF4-FFF2-40B4-BE49-F238E27FC236}">
                <a16:creationId xmlns:a16="http://schemas.microsoft.com/office/drawing/2014/main" id="{A90746F8-47A0-16E7-9C72-A5A9D5DBD53F}"/>
              </a:ext>
            </a:extLst>
          </p:cNvPr>
          <p:cNvSpPr/>
          <p:nvPr/>
        </p:nvSpPr>
        <p:spPr>
          <a:xfrm>
            <a:off x="3744165" y="23228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n-NO" sz="900">
                <a:solidFill>
                  <a:schemeClr val="tx1"/>
                </a:solidFill>
              </a:rPr>
              <a:t>Formulere målet for prosjektet</a:t>
            </a:r>
          </a:p>
        </p:txBody>
      </p:sp>
      <p:sp>
        <p:nvSpPr>
          <p:cNvPr id="33" name="Rectangle: Rounded Corners 23">
            <a:hlinkClick r:id="" action="ppaction://noaction"/>
            <a:extLst>
              <a:ext uri="{FF2B5EF4-FFF2-40B4-BE49-F238E27FC236}">
                <a16:creationId xmlns:a16="http://schemas.microsoft.com/office/drawing/2014/main" id="{1C815A67-BF39-08FE-187B-6E194D15982C}"/>
              </a:ext>
            </a:extLst>
          </p:cNvPr>
          <p:cNvSpPr/>
          <p:nvPr/>
        </p:nvSpPr>
        <p:spPr>
          <a:xfrm>
            <a:off x="5814958" y="23228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Etablere prosjekt</a:t>
            </a:r>
          </a:p>
        </p:txBody>
      </p:sp>
      <p:sp>
        <p:nvSpPr>
          <p:cNvPr id="40" name="Rectangle: Rounded Corners 23">
            <a:hlinkClick r:id="" action="ppaction://noaction"/>
            <a:extLst>
              <a:ext uri="{FF2B5EF4-FFF2-40B4-BE49-F238E27FC236}">
                <a16:creationId xmlns:a16="http://schemas.microsoft.com/office/drawing/2014/main" id="{CB69395E-C953-7E1B-5FFA-D1DB690101D4}"/>
              </a:ext>
            </a:extLst>
          </p:cNvPr>
          <p:cNvSpPr/>
          <p:nvPr/>
        </p:nvSpPr>
        <p:spPr>
          <a:xfrm>
            <a:off x="7885751" y="213943"/>
            <a:ext cx="1682183" cy="397672"/>
          </a:xfrm>
          <a:prstGeom prst="round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Etablere styringsgruppe eller referansegruppe</a:t>
            </a:r>
          </a:p>
        </p:txBody>
      </p:sp>
      <p:sp>
        <p:nvSpPr>
          <p:cNvPr id="41" name="Rectangle: Rounded Corners 23">
            <a:hlinkClick r:id="" action="ppaction://noaction"/>
            <a:extLst>
              <a:ext uri="{FF2B5EF4-FFF2-40B4-BE49-F238E27FC236}">
                <a16:creationId xmlns:a16="http://schemas.microsoft.com/office/drawing/2014/main" id="{036DFA69-6AE3-D5D5-02F9-56A51E5547C4}"/>
              </a:ext>
            </a:extLst>
          </p:cNvPr>
          <p:cNvSpPr/>
          <p:nvPr/>
        </p:nvSpPr>
        <p:spPr>
          <a:xfrm>
            <a:off x="9956543" y="213942"/>
            <a:ext cx="1682183" cy="397672"/>
          </a:xfrm>
          <a:prstGeom prst="roundRect">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cs typeface="Calibri"/>
              </a:rPr>
              <a:t>Lære av andre</a:t>
            </a:r>
          </a:p>
        </p:txBody>
      </p:sp>
      <p:sp>
        <p:nvSpPr>
          <p:cNvPr id="42" name="Oval 41">
            <a:hlinkClick r:id="" action="ppaction://noaction"/>
            <a:extLst>
              <a:ext uri="{FF2B5EF4-FFF2-40B4-BE49-F238E27FC236}">
                <a16:creationId xmlns:a16="http://schemas.microsoft.com/office/drawing/2014/main" id="{9ACDEFD5-0AA0-FFBF-691B-A71C8271F7A1}"/>
              </a:ext>
            </a:extLst>
          </p:cNvPr>
          <p:cNvSpPr/>
          <p:nvPr/>
        </p:nvSpPr>
        <p:spPr>
          <a:xfrm>
            <a:off x="257730" y="874466"/>
            <a:ext cx="1123343" cy="1039833"/>
          </a:xfrm>
          <a:prstGeom prst="ellipse">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Avklare </a:t>
            </a:r>
            <a:br>
              <a:rPr lang="nb-NO" sz="850" b="1">
                <a:latin typeface="Arial" panose="020B0604020202020204"/>
              </a:rPr>
            </a:br>
            <a:r>
              <a:rPr lang="nb-NO" sz="850" b="1">
                <a:solidFill>
                  <a:schemeClr val="tx1"/>
                </a:solidFill>
                <a:latin typeface="Arial" panose="020B0604020202020204"/>
              </a:rPr>
              <a:t>behov og etablere prosjekt</a:t>
            </a:r>
            <a:endParaRPr lang="nb-NO" sz="870" b="1">
              <a:solidFill>
                <a:schemeClr val="tx1"/>
              </a:solidFill>
              <a:latin typeface="Arial" panose="020B0604020202020204"/>
            </a:endParaRPr>
          </a:p>
        </p:txBody>
      </p:sp>
      <p:sp>
        <p:nvSpPr>
          <p:cNvPr id="43" name="Oval 42">
            <a:hlinkClick r:id="" action="ppaction://noaction"/>
            <a:extLst>
              <a:ext uri="{FF2B5EF4-FFF2-40B4-BE49-F238E27FC236}">
                <a16:creationId xmlns:a16="http://schemas.microsoft.com/office/drawing/2014/main" id="{BD53DC1D-1FDB-3793-EDDA-F88941A86BC6}"/>
              </a:ext>
            </a:extLst>
          </p:cNvPr>
          <p:cNvSpPr/>
          <p:nvPr/>
        </p:nvSpPr>
        <p:spPr>
          <a:xfrm>
            <a:off x="243414" y="2419305"/>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Forankre og kommunisere</a:t>
            </a:r>
          </a:p>
        </p:txBody>
      </p:sp>
      <p:sp>
        <p:nvSpPr>
          <p:cNvPr id="44" name="Oval 43">
            <a:hlinkClick r:id="" action="ppaction://noaction"/>
            <a:extLst>
              <a:ext uri="{FF2B5EF4-FFF2-40B4-BE49-F238E27FC236}">
                <a16:creationId xmlns:a16="http://schemas.microsoft.com/office/drawing/2014/main" id="{D9D0B25E-5ACE-EBB0-4592-1D2585FF7269}"/>
              </a:ext>
            </a:extLst>
          </p:cNvPr>
          <p:cNvSpPr/>
          <p:nvPr/>
        </p:nvSpPr>
        <p:spPr>
          <a:xfrm>
            <a:off x="242459" y="550898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45" name="Oval 44">
            <a:hlinkClick r:id="" action="ppaction://noaction"/>
            <a:extLst>
              <a:ext uri="{FF2B5EF4-FFF2-40B4-BE49-F238E27FC236}">
                <a16:creationId xmlns:a16="http://schemas.microsoft.com/office/drawing/2014/main" id="{421FA280-943C-0C2D-9807-D3F0C2AE0022}"/>
              </a:ext>
            </a:extLst>
          </p:cNvPr>
          <p:cNvSpPr/>
          <p:nvPr/>
        </p:nvSpPr>
        <p:spPr>
          <a:xfrm>
            <a:off x="243413" y="3964144"/>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sp>
        <p:nvSpPr>
          <p:cNvPr id="48" name="Oval 47">
            <a:extLst>
              <a:ext uri="{FF2B5EF4-FFF2-40B4-BE49-F238E27FC236}">
                <a16:creationId xmlns:a16="http://schemas.microsoft.com/office/drawing/2014/main" id="{5994270A-DE83-4FA2-E529-ED93EB7F9A17}"/>
              </a:ext>
            </a:extLst>
          </p:cNvPr>
          <p:cNvSpPr/>
          <p:nvPr/>
        </p:nvSpPr>
        <p:spPr>
          <a:xfrm>
            <a:off x="6216371" y="2090623"/>
            <a:ext cx="611698" cy="611999"/>
          </a:xfrm>
          <a:prstGeom prst="ellipse">
            <a:avLst/>
          </a:prstGeom>
          <a:solidFill>
            <a:srgbClr val="F2F2F2"/>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49" name="Graphic 48" descr="Clipboard Partially Checked with solid fill">
            <a:extLst>
              <a:ext uri="{FF2B5EF4-FFF2-40B4-BE49-F238E27FC236}">
                <a16:creationId xmlns:a16="http://schemas.microsoft.com/office/drawing/2014/main" id="{2D668E06-FCC8-9090-5ADE-07F8EEC6A1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6220" y="2180622"/>
            <a:ext cx="432000" cy="432000"/>
          </a:xfrm>
          <a:prstGeom prst="rect">
            <a:avLst/>
          </a:prstGeom>
        </p:spPr>
      </p:pic>
      <p:sp>
        <p:nvSpPr>
          <p:cNvPr id="54" name="Rectangle 53">
            <a:extLst>
              <a:ext uri="{FF2B5EF4-FFF2-40B4-BE49-F238E27FC236}">
                <a16:creationId xmlns:a16="http://schemas.microsoft.com/office/drawing/2014/main" id="{3664F572-3A61-2D13-D53B-0DC29C584D99}"/>
              </a:ext>
            </a:extLst>
          </p:cNvPr>
          <p:cNvSpPr/>
          <p:nvPr/>
        </p:nvSpPr>
        <p:spPr>
          <a:xfrm>
            <a:off x="7120367" y="4424750"/>
            <a:ext cx="4518357" cy="2124067"/>
          </a:xfrm>
          <a:prstGeom prst="rect">
            <a:avLst/>
          </a:prstGeom>
          <a:solidFill>
            <a:srgbClr val="F9CCA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316520" rtl="0" eaLnBrk="1" fontAlgn="auto" latinLnBrk="0" hangingPunct="1">
              <a:lnSpc>
                <a:spcPct val="100000"/>
              </a:lnSpc>
              <a:spcBef>
                <a:spcPct val="20000"/>
              </a:spcBef>
              <a:spcAft>
                <a:spcPts val="0"/>
              </a:spcAft>
              <a:buClrTx/>
              <a:buSzTx/>
              <a:buFontTx/>
              <a:buNone/>
              <a:tabLst/>
              <a:defRPr/>
            </a:pPr>
            <a:r>
              <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rPr>
              <a:t>Eksempler og verktøy</a:t>
            </a:r>
            <a:endParaRPr lang="nb-NO" sz="1000" dirty="0">
              <a:solidFill>
                <a:schemeClr val="tx1"/>
              </a:solidFill>
              <a:cs typeface="Arial"/>
            </a:endParaRPr>
          </a:p>
          <a:p>
            <a:pPr marL="171450" indent="-171450" defTabSz="316520">
              <a:spcBef>
                <a:spcPct val="20000"/>
              </a:spcBef>
              <a:buFont typeface="Arial" panose="020B0604020202020204" pitchFamily="34" charset="0"/>
              <a:buChar char="•"/>
              <a:defRPr/>
            </a:pPr>
            <a:r>
              <a:rPr lang="nb-NO" sz="1000" dirty="0">
                <a:solidFill>
                  <a:schemeClr val="tx1"/>
                </a:solidFill>
                <a:ea typeface="+mn-lt"/>
                <a:cs typeface="Arial"/>
                <a:hlinkClick r:id="rId5">
                  <a:extLst>
                    <a:ext uri="{A12FA001-AC4F-418D-AE19-62706E023703}">
                      <ahyp:hlinkClr xmlns:ahyp="http://schemas.microsoft.com/office/drawing/2018/hyperlinkcolor" val="tx"/>
                    </a:ext>
                  </a:extLst>
                </a:hlinkClick>
              </a:rPr>
              <a:t>Film: Ester kvalitetskonferansen</a:t>
            </a:r>
            <a:endParaRPr lang="nb-NO" sz="1000" dirty="0">
              <a:solidFill>
                <a:schemeClr val="tx1"/>
              </a:solidFill>
              <a:ea typeface="+mn-lt"/>
              <a:cs typeface="Arial"/>
            </a:endParaRPr>
          </a:p>
          <a:p>
            <a:pPr marL="171450" indent="-171450" defTabSz="316520">
              <a:spcBef>
                <a:spcPct val="20000"/>
              </a:spcBef>
              <a:buFont typeface="Arial" panose="020B0604020202020204" pitchFamily="34" charset="0"/>
              <a:buChar char="•"/>
              <a:defRPr/>
            </a:pPr>
            <a:r>
              <a:rPr lang="nb-NO" sz="1000" dirty="0">
                <a:solidFill>
                  <a:schemeClr val="tx1"/>
                </a:solidFill>
                <a:ea typeface="+mn-lt"/>
                <a:cs typeface="Arial"/>
              </a:rPr>
              <a:t>Film med beskrivelse av hele prosessen i Helse Fonna: </a:t>
            </a:r>
            <a:r>
              <a:rPr lang="nb-NO" sz="1000" dirty="0">
                <a:solidFill>
                  <a:schemeClr val="tx1"/>
                </a:solidFill>
                <a:ea typeface="+mn-lt"/>
                <a:cs typeface="+mn-lt"/>
                <a:hlinkClick r:id="rId6">
                  <a:extLst>
                    <a:ext uri="{A12FA001-AC4F-418D-AE19-62706E023703}">
                      <ahyp:hlinkClr xmlns:ahyp="http://schemas.microsoft.com/office/drawing/2018/hyperlinkcolor" val="tx"/>
                    </a:ext>
                  </a:extLst>
                </a:hlinkClick>
              </a:rPr>
              <a:t>Ester Marie Stornes Espeset - Samhandlingsforløp på tvers av kommune og spesialisthelsetjeneste - YouTube</a:t>
            </a:r>
            <a:endParaRPr lang="nb-NO" sz="1000" dirty="0">
              <a:solidFill>
                <a:schemeClr val="tx1"/>
              </a:solidFill>
              <a:cs typeface="Arial"/>
            </a:endParaRPr>
          </a:p>
          <a:p>
            <a:pPr marL="171450" indent="-171450" defTabSz="316520">
              <a:spcBef>
                <a:spcPct val="20000"/>
              </a:spcBef>
              <a:buFont typeface="Arial" panose="020B0604020202020204" pitchFamily="34" charset="0"/>
              <a:buChar char="•"/>
              <a:defRPr/>
            </a:pPr>
            <a:r>
              <a:rPr lang="nb-NO" sz="1000" dirty="0">
                <a:solidFill>
                  <a:schemeClr val="tx1"/>
                </a:solidFill>
                <a:cs typeface="Arial"/>
                <a:hlinkClick r:id="rId7">
                  <a:extLst>
                    <a:ext uri="{A12FA001-AC4F-418D-AE19-62706E023703}">
                      <ahyp:hlinkClr xmlns:ahyp="http://schemas.microsoft.com/office/drawing/2018/hyperlinkcolor" val="tx"/>
                    </a:ext>
                  </a:extLst>
                </a:hlinkClick>
              </a:rPr>
              <a:t>Prosjekterfaring: Barn og unges helsetjeneste i Bergen | Innomed</a:t>
            </a:r>
            <a:endParaRPr lang="en-NO" sz="1000" u="sng" dirty="0">
              <a:solidFill>
                <a:schemeClr val="tx1"/>
              </a:solidFill>
              <a:cs typeface="Arial"/>
            </a:endParaRPr>
          </a:p>
          <a:p>
            <a:pPr marL="171450" marR="0" lvl="0" indent="-171450" algn="l" defTabSz="31652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nb-NO" sz="1000" dirty="0">
                <a:solidFill>
                  <a:schemeClr val="tx1"/>
                </a:solidFill>
                <a:cs typeface="Arial"/>
                <a:hlinkClick r:id="rId8">
                  <a:extLst>
                    <a:ext uri="{A12FA001-AC4F-418D-AE19-62706E023703}">
                      <ahyp:hlinkClr xmlns:ahyp="http://schemas.microsoft.com/office/drawing/2018/hyperlinkcolor" val="tx"/>
                    </a:ext>
                  </a:extLst>
                </a:hlinkClick>
              </a:rPr>
              <a:t>Relevante verktøy og guider tilgjengelig på InnoMed sine nettsider</a:t>
            </a:r>
            <a:endParaRPr lang="nb-NO" sz="1000" dirty="0">
              <a:solidFill>
                <a:schemeClr val="tx1"/>
              </a:solidFill>
              <a:cs typeface="Arial"/>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71450" marR="0" lvl="0" indent="-171450" algn="l" defTabSz="316520" rtl="0" eaLnBrk="1" fontAlgn="auto" latinLnBrk="0" hangingPunct="1">
              <a:lnSpc>
                <a:spcPct val="100000"/>
              </a:lnSpc>
              <a:spcBef>
                <a:spcPct val="20000"/>
              </a:spcBef>
              <a:spcAft>
                <a:spcPts val="0"/>
              </a:spcAft>
              <a:buClrTx/>
              <a:buSzTx/>
              <a:buFontTx/>
              <a:buChar char="-"/>
              <a:tabLst/>
              <a:defRPr/>
            </a:pPr>
            <a:endParaRPr kumimoji="0" lang="nb-NO" sz="10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l" defTabSz="316520" rtl="0" eaLnBrk="1" fontAlgn="auto" latinLnBrk="0" hangingPunct="1">
              <a:lnSpc>
                <a:spcPct val="100000"/>
              </a:lnSpc>
              <a:spcBef>
                <a:spcPct val="20000"/>
              </a:spcBef>
              <a:spcAft>
                <a:spcPts val="0"/>
              </a:spcAft>
              <a:buClrTx/>
              <a:buSzTx/>
              <a:buFontTx/>
              <a:buNone/>
              <a:tabLst/>
              <a:defRPr/>
            </a:pPr>
            <a:endPar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50" name="Oval 49">
            <a:extLst>
              <a:ext uri="{FF2B5EF4-FFF2-40B4-BE49-F238E27FC236}">
                <a16:creationId xmlns:a16="http://schemas.microsoft.com/office/drawing/2014/main" id="{2BBAE791-24BE-91F3-1F04-98448FFBB5C0}"/>
              </a:ext>
            </a:extLst>
          </p:cNvPr>
          <p:cNvSpPr/>
          <p:nvPr/>
        </p:nvSpPr>
        <p:spPr>
          <a:xfrm>
            <a:off x="11280690" y="4424750"/>
            <a:ext cx="611698" cy="611999"/>
          </a:xfrm>
          <a:prstGeom prst="ellipse">
            <a:avLst/>
          </a:prstGeom>
          <a:solidFill>
            <a:srgbClr val="FACCAE"/>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51" name="Graphic 50" descr="Wrench with solid fill">
            <a:extLst>
              <a:ext uri="{FF2B5EF4-FFF2-40B4-BE49-F238E27FC236}">
                <a16:creationId xmlns:a16="http://schemas.microsoft.com/office/drawing/2014/main" id="{CC066D9F-91E1-FEB3-7F46-CFDC98AFD9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031765">
            <a:off x="11424539" y="4568750"/>
            <a:ext cx="324000" cy="324000"/>
          </a:xfrm>
          <a:prstGeom prst="rect">
            <a:avLst/>
          </a:prstGeom>
        </p:spPr>
      </p:pic>
      <p:sp>
        <p:nvSpPr>
          <p:cNvPr id="56" name="Rectangle 55">
            <a:extLst>
              <a:ext uri="{FF2B5EF4-FFF2-40B4-BE49-F238E27FC236}">
                <a16:creationId xmlns:a16="http://schemas.microsoft.com/office/drawing/2014/main" id="{4C17C6FC-4C21-EF94-477B-9F6D6BBADA79}"/>
              </a:ext>
            </a:extLst>
          </p:cNvPr>
          <p:cNvSpPr/>
          <p:nvPr/>
        </p:nvSpPr>
        <p:spPr>
          <a:xfrm>
            <a:off x="7120368" y="2098836"/>
            <a:ext cx="4518358" cy="2124068"/>
          </a:xfrm>
          <a:prstGeom prst="rect">
            <a:avLst/>
          </a:prstGeom>
          <a:solidFill>
            <a:srgbClr val="FFD7C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nb-NO" sz="1200" b="1" i="0" u="none" strike="noStrike" kern="1200" cap="none" spc="0" normalizeH="0" baseline="0" noProof="0" dirty="0">
                <a:ln>
                  <a:noFill/>
                </a:ln>
                <a:solidFill>
                  <a:schemeClr val="tx1"/>
                </a:solidFill>
                <a:effectLst/>
                <a:uLnTx/>
                <a:uFillTx/>
                <a:latin typeface="Calibri" panose="020F0502020204030204"/>
                <a:ea typeface="+mn-ea"/>
                <a:cs typeface="Arial"/>
              </a:rPr>
              <a:t>Tips og råd</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nb-NO" sz="10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InnoMed har veiledet flere av prosjektene under paraplyen «Barn </a:t>
            </a:r>
            <a:br>
              <a:rPr lang="nb-NO" sz="1000" b="0" i="0" u="none" strike="noStrike" kern="1200" cap="none" spc="0" normalizeH="0" baseline="0" noProof="0" dirty="0">
                <a:ln>
                  <a:noFill/>
                </a:ln>
                <a:effectLst/>
                <a:uLnTx/>
                <a:uFillTx/>
                <a:latin typeface="Calibri" panose="020F0502020204030204"/>
                <a:ea typeface="Calibri" panose="020F0502020204030204" pitchFamily="34" charset="0"/>
                <a:cs typeface="Times New Roman"/>
              </a:rPr>
            </a:br>
            <a:r>
              <a:rPr kumimoji="0" lang="nb-NO" sz="10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og unges helsetjeneste», inkludert Helse Fonna, Bergen kommune, </a:t>
            </a:r>
            <a:br>
              <a:rPr lang="nb-NO" sz="1000" b="0" i="0" u="none" strike="noStrike" kern="1200" cap="none" spc="0" normalizeH="0" baseline="0" noProof="0" dirty="0">
                <a:ln>
                  <a:noFill/>
                </a:ln>
                <a:effectLst/>
                <a:uLnTx/>
                <a:uFillTx/>
                <a:latin typeface="Calibri" panose="020F0502020204030204"/>
                <a:ea typeface="Calibri" panose="020F0502020204030204" pitchFamily="34" charset="0"/>
                <a:cs typeface="Times New Roman"/>
              </a:rPr>
            </a:br>
            <a:r>
              <a:rPr kumimoji="0" lang="nb-NO" sz="10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Helse Møre og Romsdal, og Helse Nord-Trøndelag. Les prosjekterfaringer og </a:t>
            </a:r>
            <a:br>
              <a:rPr kumimoji="0" lang="nb-NO" sz="10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br>
            <a:r>
              <a:rPr kumimoji="0" lang="nb-NO" sz="10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finn relevante verktøy og guider tilgjengelig på InnoMed sine nettsider</a:t>
            </a:r>
            <a:r>
              <a:rPr kumimoji="0" lang="en-NO" sz="10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 </a:t>
            </a:r>
            <a:endParaRPr lang="nb-NO" sz="1000" b="0"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panose="02020603050405020304" pitchFamily="18" charset="0"/>
            </a:endParaRPr>
          </a:p>
          <a:p>
            <a:pPr>
              <a:lnSpc>
                <a:spcPct val="107000"/>
              </a:lnSpc>
              <a:spcAft>
                <a:spcPts val="800"/>
              </a:spcAft>
              <a:defRPr/>
            </a:pPr>
            <a:endParaRPr lang="en-NO" sz="1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buClrTx/>
              <a:buSzTx/>
              <a:buFontTx/>
              <a:buNone/>
              <a:tabLst/>
              <a:defRPr/>
            </a:pPr>
            <a:endParaRPr lang="en-NO"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a:endParaRPr>
          </a:p>
          <a:p>
            <a:pPr marL="0" marR="0" lvl="0" indent="0" algn="l" defTabSz="914400" rtl="0" eaLnBrk="1" fontAlgn="auto" latinLnBrk="0" hangingPunct="1">
              <a:lnSpc>
                <a:spcPct val="100000"/>
              </a:lnSpc>
              <a:spcBef>
                <a:spcPts val="800"/>
              </a:spcBef>
              <a:spcAft>
                <a:spcPts val="0"/>
              </a:spcAft>
              <a:buClrTx/>
              <a:buSzTx/>
              <a:buFontTx/>
              <a:buNone/>
              <a:tabLst/>
              <a:defRPr/>
            </a:pPr>
            <a:endParaRPr lang="nb-NO" sz="1000" b="0" i="0" u="none" strike="noStrike" kern="1200" cap="none" spc="0" normalizeH="0" baseline="0" noProof="0" dirty="0">
              <a:ln>
                <a:noFill/>
              </a:ln>
              <a:solidFill>
                <a:srgbClr val="000000"/>
              </a:solidFill>
              <a:effectLst/>
              <a:uLnTx/>
              <a:uFillTx/>
              <a:latin typeface="Calibri" panose="020F0502020204030204"/>
              <a:cs typeface="Arial"/>
            </a:endParaRPr>
          </a:p>
        </p:txBody>
      </p:sp>
      <p:sp>
        <p:nvSpPr>
          <p:cNvPr id="52" name="Oval 51">
            <a:extLst>
              <a:ext uri="{FF2B5EF4-FFF2-40B4-BE49-F238E27FC236}">
                <a16:creationId xmlns:a16="http://schemas.microsoft.com/office/drawing/2014/main" id="{E7F83494-2986-D413-607F-E62C3E7CD934}"/>
              </a:ext>
            </a:extLst>
          </p:cNvPr>
          <p:cNvSpPr/>
          <p:nvPr/>
        </p:nvSpPr>
        <p:spPr>
          <a:xfrm>
            <a:off x="11280690" y="2090624"/>
            <a:ext cx="611698" cy="611999"/>
          </a:xfrm>
          <a:prstGeom prst="ellipse">
            <a:avLst/>
          </a:prstGeom>
          <a:solidFill>
            <a:srgbClr val="FFD8C1"/>
          </a:solidFill>
          <a:ln w="38100" cap="flat" cmpd="sng" algn="ctr">
            <a:solidFill>
              <a:schemeClr val="bg1"/>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53" name="Graphic 52" descr="Lights On with solid fill">
            <a:extLst>
              <a:ext uri="{FF2B5EF4-FFF2-40B4-BE49-F238E27FC236}">
                <a16:creationId xmlns:a16="http://schemas.microsoft.com/office/drawing/2014/main" id="{D3646E0B-705E-14BD-CBD8-92BA2AD924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71068" y="2180623"/>
            <a:ext cx="432000" cy="432000"/>
          </a:xfrm>
          <a:prstGeom prst="rect">
            <a:avLst/>
          </a:prstGeom>
        </p:spPr>
      </p:pic>
    </p:spTree>
    <p:extLst>
      <p:ext uri="{BB962C8B-B14F-4D97-AF65-F5344CB8AC3E}">
        <p14:creationId xmlns:p14="http://schemas.microsoft.com/office/powerpoint/2010/main" val="42051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B9E7BE-2F92-EDEF-AB47-D75BD4B59E41}"/>
              </a:ext>
            </a:extLst>
          </p:cNvPr>
          <p:cNvSpPr/>
          <p:nvPr/>
        </p:nvSpPr>
        <p:spPr>
          <a:xfrm>
            <a:off x="0" y="1"/>
            <a:ext cx="12192000" cy="6858000"/>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2C4F8B8C-EBB3-50EB-CA0C-725FDA8499C2}"/>
              </a:ext>
            </a:extLst>
          </p:cNvPr>
          <p:cNvSpPr/>
          <p:nvPr/>
        </p:nvSpPr>
        <p:spPr>
          <a:xfrm>
            <a:off x="555812" y="338394"/>
            <a:ext cx="11080376" cy="6181211"/>
          </a:xfrm>
          <a:prstGeom prst="rect">
            <a:avLst/>
          </a:prstGeom>
          <a:solidFill>
            <a:schemeClr val="bg1"/>
          </a:solidFill>
          <a:ln>
            <a:solidFill>
              <a:srgbClr val="71AD4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nb-NO" sz="800">
              <a:solidFill>
                <a:srgbClr val="444444"/>
              </a:solidFill>
              <a:latin typeface="SourceSansProItalic"/>
              <a:ea typeface="SourceSansProItalic"/>
              <a:cs typeface="SourceSansProItalic"/>
            </a:endParaRPr>
          </a:p>
          <a:p>
            <a:pPr algn="ctr"/>
            <a:endParaRPr lang="en-US" sz="800">
              <a:cs typeface="Calibri"/>
            </a:endParaRPr>
          </a:p>
        </p:txBody>
      </p:sp>
      <p:sp>
        <p:nvSpPr>
          <p:cNvPr id="3" name="Rectangle 2">
            <a:extLst>
              <a:ext uri="{FF2B5EF4-FFF2-40B4-BE49-F238E27FC236}">
                <a16:creationId xmlns:a16="http://schemas.microsoft.com/office/drawing/2014/main" id="{AFDD85E2-A106-74C9-0705-44752CB1ADB4}"/>
              </a:ext>
            </a:extLst>
          </p:cNvPr>
          <p:cNvSpPr/>
          <p:nvPr/>
        </p:nvSpPr>
        <p:spPr>
          <a:xfrm>
            <a:off x="8687246" y="3195849"/>
            <a:ext cx="2453667" cy="3043233"/>
          </a:xfrm>
          <a:prstGeom prst="rect">
            <a:avLst/>
          </a:prstGeom>
          <a:solidFill>
            <a:schemeClr val="bg1"/>
          </a:solidFill>
          <a:ln>
            <a:solidFill>
              <a:srgbClr val="71AD4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GB" sz="1100">
              <a:ea typeface="+mn-lt"/>
              <a:cs typeface="+mn-lt"/>
            </a:endParaRPr>
          </a:p>
          <a:p>
            <a:endParaRPr lang="en-GB" sz="1100">
              <a:ea typeface="+mn-lt"/>
              <a:cs typeface="+mn-lt"/>
            </a:endParaRPr>
          </a:p>
          <a:p>
            <a:r>
              <a:rPr lang="en-GB" sz="1100">
                <a:ea typeface="+mn-lt"/>
                <a:cs typeface="+mn-lt"/>
              </a:rPr>
              <a:t>II</a:t>
            </a:r>
          </a:p>
          <a:p>
            <a:endParaRPr lang="en-GB" sz="1100">
              <a:ea typeface="+mn-lt"/>
              <a:cs typeface="+mn-lt"/>
            </a:endParaRPr>
          </a:p>
          <a:p>
            <a:endParaRPr lang="nb-NO">
              <a:cs typeface="Calibri"/>
            </a:endParaRPr>
          </a:p>
        </p:txBody>
      </p:sp>
      <p:sp>
        <p:nvSpPr>
          <p:cNvPr id="4" name="Rectangle 3">
            <a:extLst>
              <a:ext uri="{FF2B5EF4-FFF2-40B4-BE49-F238E27FC236}">
                <a16:creationId xmlns:a16="http://schemas.microsoft.com/office/drawing/2014/main" id="{65628AA8-FE67-E25D-DE90-C91F46268DFF}"/>
              </a:ext>
            </a:extLst>
          </p:cNvPr>
          <p:cNvSpPr/>
          <p:nvPr/>
        </p:nvSpPr>
        <p:spPr>
          <a:xfrm>
            <a:off x="9001845" y="3057944"/>
            <a:ext cx="1824469"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O" sz="1600" b="1">
                <a:solidFill>
                  <a:schemeClr val="tx1"/>
                </a:solidFill>
              </a:rPr>
              <a:t>Steg </a:t>
            </a:r>
            <a:endParaRPr lang="nb-NO" sz="1600" b="1">
              <a:solidFill>
                <a:schemeClr val="tx1"/>
              </a:solidFill>
              <a:cs typeface="Calibri"/>
            </a:endParaRPr>
          </a:p>
        </p:txBody>
      </p:sp>
      <p:sp>
        <p:nvSpPr>
          <p:cNvPr id="9" name="Oval 8">
            <a:hlinkClick r:id="" action="ppaction://noaction"/>
            <a:extLst>
              <a:ext uri="{FF2B5EF4-FFF2-40B4-BE49-F238E27FC236}">
                <a16:creationId xmlns:a16="http://schemas.microsoft.com/office/drawing/2014/main" id="{5F183C2E-8029-5A7E-3993-9A1BC09BF18F}"/>
              </a:ext>
            </a:extLst>
          </p:cNvPr>
          <p:cNvSpPr/>
          <p:nvPr/>
        </p:nvSpPr>
        <p:spPr>
          <a:xfrm>
            <a:off x="871935" y="895398"/>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Avklare </a:t>
            </a:r>
            <a:br>
              <a:rPr lang="nb-NO" sz="870">
                <a:solidFill>
                  <a:schemeClr val="tx1">
                    <a:lumMod val="65000"/>
                    <a:lumOff val="35000"/>
                  </a:schemeClr>
                </a:solidFill>
                <a:latin typeface="Arial" panose="020B0604020202020204"/>
              </a:rPr>
            </a:br>
            <a:r>
              <a:rPr lang="nb-NO" sz="870">
                <a:solidFill>
                  <a:schemeClr val="tx1">
                    <a:lumMod val="65000"/>
                    <a:lumOff val="35000"/>
                  </a:schemeClr>
                </a:solidFill>
                <a:latin typeface="Arial" panose="020B0604020202020204"/>
              </a:rPr>
              <a:t>behov og etablere prosjekt</a:t>
            </a:r>
          </a:p>
        </p:txBody>
      </p:sp>
      <p:sp>
        <p:nvSpPr>
          <p:cNvPr id="16" name="Oval 15">
            <a:hlinkClick r:id="" action="ppaction://noaction"/>
            <a:extLst>
              <a:ext uri="{FF2B5EF4-FFF2-40B4-BE49-F238E27FC236}">
                <a16:creationId xmlns:a16="http://schemas.microsoft.com/office/drawing/2014/main" id="{55617355-3128-9A43-F28B-43E708569E00}"/>
              </a:ext>
            </a:extLst>
          </p:cNvPr>
          <p:cNvSpPr/>
          <p:nvPr/>
        </p:nvSpPr>
        <p:spPr>
          <a:xfrm>
            <a:off x="871936" y="2330015"/>
            <a:ext cx="1123343" cy="1039833"/>
          </a:xfrm>
          <a:prstGeom prst="ellipse">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50" b="1">
                <a:solidFill>
                  <a:schemeClr val="tx1"/>
                </a:solidFill>
                <a:latin typeface="Arial" panose="020B0604020202020204"/>
              </a:rPr>
              <a:t>Forankre og kommunisere</a:t>
            </a:r>
          </a:p>
        </p:txBody>
      </p:sp>
      <p:sp>
        <p:nvSpPr>
          <p:cNvPr id="17" name="Oval 16">
            <a:hlinkClick r:id="" action="ppaction://noaction"/>
            <a:extLst>
              <a:ext uri="{FF2B5EF4-FFF2-40B4-BE49-F238E27FC236}">
                <a16:creationId xmlns:a16="http://schemas.microsoft.com/office/drawing/2014/main" id="{1D973471-E8E9-3BBF-D84E-69ED44961886}"/>
              </a:ext>
            </a:extLst>
          </p:cNvPr>
          <p:cNvSpPr/>
          <p:nvPr/>
        </p:nvSpPr>
        <p:spPr>
          <a:xfrm>
            <a:off x="871935" y="5199249"/>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Ta i bruk samhandlings-forløpene</a:t>
            </a:r>
          </a:p>
        </p:txBody>
      </p:sp>
      <p:sp>
        <p:nvSpPr>
          <p:cNvPr id="19" name="Oval 18">
            <a:hlinkClick r:id="" action="ppaction://noaction"/>
            <a:extLst>
              <a:ext uri="{FF2B5EF4-FFF2-40B4-BE49-F238E27FC236}">
                <a16:creationId xmlns:a16="http://schemas.microsoft.com/office/drawing/2014/main" id="{8A1F9C85-50DB-4505-5F87-F00FECD78E68}"/>
              </a:ext>
            </a:extLst>
          </p:cNvPr>
          <p:cNvSpPr/>
          <p:nvPr/>
        </p:nvSpPr>
        <p:spPr>
          <a:xfrm>
            <a:off x="871935" y="3764632"/>
            <a:ext cx="1123343" cy="10398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870">
                <a:solidFill>
                  <a:schemeClr val="tx1">
                    <a:lumMod val="65000"/>
                    <a:lumOff val="35000"/>
                  </a:schemeClr>
                </a:solidFill>
                <a:latin typeface="Arial" panose="020B0604020202020204"/>
              </a:rPr>
              <a:t>Bli kjent med samhandlings-forløpene</a:t>
            </a:r>
          </a:p>
        </p:txBody>
      </p:sp>
      <p:sp>
        <p:nvSpPr>
          <p:cNvPr id="20" name="Rectangle 19">
            <a:extLst>
              <a:ext uri="{FF2B5EF4-FFF2-40B4-BE49-F238E27FC236}">
                <a16:creationId xmlns:a16="http://schemas.microsoft.com/office/drawing/2014/main" id="{783F93ED-52D3-0407-7EE6-150153A00688}"/>
              </a:ext>
            </a:extLst>
          </p:cNvPr>
          <p:cNvSpPr/>
          <p:nvPr/>
        </p:nvSpPr>
        <p:spPr>
          <a:xfrm>
            <a:off x="2245658" y="914400"/>
            <a:ext cx="8895254" cy="2003612"/>
          </a:xfrm>
          <a:prstGeom prst="rect">
            <a:avLst/>
          </a:prstGeom>
          <a:solidFill>
            <a:schemeClr val="bg1"/>
          </a:solidFill>
          <a:ln>
            <a:solidFill>
              <a:srgbClr val="71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1" name="TextBox 20">
            <a:extLst>
              <a:ext uri="{FF2B5EF4-FFF2-40B4-BE49-F238E27FC236}">
                <a16:creationId xmlns:a16="http://schemas.microsoft.com/office/drawing/2014/main" id="{4CBBFD10-9C79-42FF-DD9E-E3347174F3EA}"/>
              </a:ext>
            </a:extLst>
          </p:cNvPr>
          <p:cNvSpPr txBox="1"/>
          <p:nvPr/>
        </p:nvSpPr>
        <p:spPr>
          <a:xfrm>
            <a:off x="4321173" y="664566"/>
            <a:ext cx="4744227" cy="461665"/>
          </a:xfrm>
          <a:prstGeom prst="rect">
            <a:avLst/>
          </a:prstGeom>
          <a:solidFill>
            <a:schemeClr val="bg1"/>
          </a:solidFill>
          <a:ln>
            <a:solidFill>
              <a:schemeClr val="bg1"/>
            </a:solidFill>
          </a:ln>
        </p:spPr>
        <p:txBody>
          <a:bodyPr wrap="square" lIns="91440" tIns="45720" rIns="91440" bIns="45720" rtlCol="0" anchor="t">
            <a:spAutoFit/>
          </a:bodyPr>
          <a:lstStyle/>
          <a:p>
            <a:pPr algn="ctr"/>
            <a:r>
              <a:rPr lang="nb-NO" sz="2400" b="1">
                <a:cs typeface="Calibri"/>
              </a:rPr>
              <a:t>Forankre og kommunisere</a:t>
            </a:r>
            <a:endParaRPr lang="nb-NO" sz="2400" b="1"/>
          </a:p>
        </p:txBody>
      </p:sp>
      <p:sp>
        <p:nvSpPr>
          <p:cNvPr id="23" name="TextBox 22">
            <a:extLst>
              <a:ext uri="{FF2B5EF4-FFF2-40B4-BE49-F238E27FC236}">
                <a16:creationId xmlns:a16="http://schemas.microsoft.com/office/drawing/2014/main" id="{2DAD25A7-B3AF-3537-3BF6-2DED832820A7}"/>
              </a:ext>
            </a:extLst>
          </p:cNvPr>
          <p:cNvSpPr txBox="1"/>
          <p:nvPr/>
        </p:nvSpPr>
        <p:spPr>
          <a:xfrm>
            <a:off x="2258558" y="1380165"/>
            <a:ext cx="8869454" cy="1179810"/>
          </a:xfrm>
          <a:prstGeom prst="rect">
            <a:avLst/>
          </a:prstGeom>
          <a:noFill/>
        </p:spPr>
        <p:txBody>
          <a:bodyPr wrap="square" lIns="91440" tIns="45720" rIns="91440" bIns="45720" anchor="t">
            <a:spAutoFit/>
          </a:bodyPr>
          <a:lstStyle/>
          <a:p>
            <a:pPr>
              <a:spcBef>
                <a:spcPts val="800"/>
              </a:spcBef>
            </a:pPr>
            <a:r>
              <a:rPr lang="nb-NO" sz="1600" dirty="0">
                <a:latin typeface="Calibri"/>
                <a:cs typeface="Times New Roman"/>
              </a:rPr>
              <a:t>Forankring er avgjørende for å lykkes med et prosjekt, og skjer gjennom systematisk og strategisk involvering av alle berørte parter. </a:t>
            </a:r>
            <a:r>
              <a:rPr lang="nb-NO" sz="1600" dirty="0">
                <a:cs typeface="Calibri"/>
              </a:rPr>
              <a:t>For å sikre god forankring fra oppstart er det klokt å bruke tid på å kartlegge hvem som er interessenter for prosjektet, og når og hvordan de skal informeres og involveres. </a:t>
            </a:r>
            <a:endParaRPr lang="nb-NO" sz="1600" dirty="0">
              <a:latin typeface="Calibri" panose="020F0502020204030204" pitchFamily="34" charset="0"/>
              <a:cs typeface="Times New Roman" panose="02020603050405020304" pitchFamily="18" charset="0"/>
            </a:endParaRPr>
          </a:p>
          <a:p>
            <a:pPr>
              <a:spcBef>
                <a:spcPts val="800"/>
              </a:spcBef>
            </a:pPr>
            <a:r>
              <a:rPr lang="nb-NO" sz="1600" dirty="0">
                <a:cs typeface="Calibri"/>
              </a:rPr>
              <a:t>Det er også viktig å jobbe med en tydelig kommunikasjonsstrategi gjennom hele prosjektperioden. </a:t>
            </a:r>
            <a:endParaRPr lang="nb-NO" sz="1600" dirty="0">
              <a:latin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05E3A6F5-F5EC-30C6-5139-336AB02DD401}"/>
              </a:ext>
            </a:extLst>
          </p:cNvPr>
          <p:cNvCxnSpPr>
            <a:cxnSpLocks/>
          </p:cNvCxnSpPr>
          <p:nvPr/>
        </p:nvCxnSpPr>
        <p:spPr>
          <a:xfrm>
            <a:off x="9914079" y="3635150"/>
            <a:ext cx="0" cy="2236827"/>
          </a:xfrm>
          <a:prstGeom prst="line">
            <a:avLst/>
          </a:prstGeom>
          <a:ln/>
        </p:spPr>
        <p:style>
          <a:lnRef idx="1">
            <a:schemeClr val="dk1"/>
          </a:lnRef>
          <a:fillRef idx="0">
            <a:schemeClr val="dk1"/>
          </a:fillRef>
          <a:effectRef idx="0">
            <a:schemeClr val="dk1"/>
          </a:effectRef>
          <a:fontRef idx="minor">
            <a:schemeClr val="tx1"/>
          </a:fontRef>
        </p:style>
      </p:cxnSp>
      <p:sp>
        <p:nvSpPr>
          <p:cNvPr id="25" name="Rectangle: Rounded Corners 23">
            <a:hlinkClick r:id="" action="ppaction://noaction"/>
            <a:extLst>
              <a:ext uri="{FF2B5EF4-FFF2-40B4-BE49-F238E27FC236}">
                <a16:creationId xmlns:a16="http://schemas.microsoft.com/office/drawing/2014/main" id="{55D7F854-7E47-995D-E573-BEBD15E2F41C}"/>
              </a:ext>
            </a:extLst>
          </p:cNvPr>
          <p:cNvSpPr/>
          <p:nvPr/>
        </p:nvSpPr>
        <p:spPr>
          <a:xfrm>
            <a:off x="9054176" y="3523126"/>
            <a:ext cx="1719807"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a:solidFill>
                  <a:schemeClr val="tx1"/>
                </a:solidFill>
              </a:rPr>
              <a:t>Forankre prosjektet i Helsefellesskapsstrukturen</a:t>
            </a:r>
          </a:p>
        </p:txBody>
      </p:sp>
      <p:sp>
        <p:nvSpPr>
          <p:cNvPr id="26" name="Rectangle: Rounded Corners 23">
            <a:hlinkClick r:id="" action="ppaction://noaction"/>
            <a:extLst>
              <a:ext uri="{FF2B5EF4-FFF2-40B4-BE49-F238E27FC236}">
                <a16:creationId xmlns:a16="http://schemas.microsoft.com/office/drawing/2014/main" id="{E826FFD4-8A80-AA58-2E75-4C64D30968DA}"/>
              </a:ext>
            </a:extLst>
          </p:cNvPr>
          <p:cNvSpPr/>
          <p:nvPr/>
        </p:nvSpPr>
        <p:spPr>
          <a:xfrm>
            <a:off x="9054176" y="4053571"/>
            <a:ext cx="1719807"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Involvere brukere i prosjektet</a:t>
            </a:r>
          </a:p>
        </p:txBody>
      </p:sp>
      <p:sp>
        <p:nvSpPr>
          <p:cNvPr id="27" name="Rectangle: Rounded Corners 23">
            <a:hlinkClick r:id="" action="ppaction://noaction"/>
            <a:extLst>
              <a:ext uri="{FF2B5EF4-FFF2-40B4-BE49-F238E27FC236}">
                <a16:creationId xmlns:a16="http://schemas.microsoft.com/office/drawing/2014/main" id="{EC2A7DE9-2A48-C62B-095E-F3F06A296332}"/>
              </a:ext>
            </a:extLst>
          </p:cNvPr>
          <p:cNvSpPr/>
          <p:nvPr/>
        </p:nvSpPr>
        <p:spPr>
          <a:xfrm>
            <a:off x="9054176" y="4584016"/>
            <a:ext cx="1719807"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Involvere ledere underveis</a:t>
            </a:r>
          </a:p>
        </p:txBody>
      </p:sp>
      <p:sp>
        <p:nvSpPr>
          <p:cNvPr id="28" name="Rectangle: Rounded Corners 23">
            <a:hlinkClick r:id="" action="ppaction://noaction"/>
            <a:extLst>
              <a:ext uri="{FF2B5EF4-FFF2-40B4-BE49-F238E27FC236}">
                <a16:creationId xmlns:a16="http://schemas.microsoft.com/office/drawing/2014/main" id="{8667D34E-5E48-3778-EA8C-0D4738444528}"/>
              </a:ext>
            </a:extLst>
          </p:cNvPr>
          <p:cNvSpPr/>
          <p:nvPr/>
        </p:nvSpPr>
        <p:spPr>
          <a:xfrm>
            <a:off x="9054176" y="5114461"/>
            <a:ext cx="1719807"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Opprette nettverk av ressurspersoner</a:t>
            </a:r>
          </a:p>
        </p:txBody>
      </p:sp>
      <p:sp>
        <p:nvSpPr>
          <p:cNvPr id="29" name="Rectangle: Rounded Corners 23">
            <a:hlinkClick r:id="" action="ppaction://noaction"/>
            <a:extLst>
              <a:ext uri="{FF2B5EF4-FFF2-40B4-BE49-F238E27FC236}">
                <a16:creationId xmlns:a16="http://schemas.microsoft.com/office/drawing/2014/main" id="{29861B4C-2F24-F6FE-A878-B857C82634B2}"/>
              </a:ext>
            </a:extLst>
          </p:cNvPr>
          <p:cNvSpPr/>
          <p:nvPr/>
        </p:nvSpPr>
        <p:spPr>
          <a:xfrm>
            <a:off x="9054176" y="5644907"/>
            <a:ext cx="1719807" cy="397672"/>
          </a:xfrm>
          <a:prstGeom prst="roundRect">
            <a:avLst/>
          </a:prstGeom>
          <a:solidFill>
            <a:srgbClr val="C5E0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defTabSz="995478"/>
            <a:r>
              <a:rPr lang="nb-NO" sz="900" dirty="0">
                <a:solidFill>
                  <a:schemeClr val="tx1"/>
                </a:solidFill>
              </a:rPr>
              <a:t>Være offensiv i kommunikasjonen</a:t>
            </a:r>
          </a:p>
        </p:txBody>
      </p:sp>
      <p:sp>
        <p:nvSpPr>
          <p:cNvPr id="18" name="Rectangle 17">
            <a:extLst>
              <a:ext uri="{FF2B5EF4-FFF2-40B4-BE49-F238E27FC236}">
                <a16:creationId xmlns:a16="http://schemas.microsoft.com/office/drawing/2014/main" id="{BEC7D0C2-9886-40A3-AC02-C9839ACF3905}"/>
              </a:ext>
            </a:extLst>
          </p:cNvPr>
          <p:cNvSpPr/>
          <p:nvPr/>
        </p:nvSpPr>
        <p:spPr>
          <a:xfrm>
            <a:off x="2245659" y="3195850"/>
            <a:ext cx="6038412" cy="3043232"/>
          </a:xfrm>
          <a:prstGeom prst="rect">
            <a:avLst/>
          </a:prstGeom>
          <a:noFill/>
          <a:ln>
            <a:solidFill>
              <a:srgbClr val="71AD47"/>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lvl="0" defTabSz="316520">
              <a:spcBef>
                <a:spcPct val="20000"/>
              </a:spcBef>
              <a:defRPr/>
            </a:pPr>
            <a:endParaRPr lang="nb-NO" sz="1000" b="1">
              <a:solidFill>
                <a:schemeClr val="tx1"/>
              </a:solidFill>
              <a:cs typeface="Arial"/>
            </a:endParaRPr>
          </a:p>
        </p:txBody>
      </p:sp>
      <p:pic>
        <p:nvPicPr>
          <p:cNvPr id="7" name="Bilde 9" descr="Et bilde som inneholder person, folk, gruppe, forsamling&#10;&#10;Automatisk generert beskrivelse">
            <a:extLst>
              <a:ext uri="{FF2B5EF4-FFF2-40B4-BE49-F238E27FC236}">
                <a16:creationId xmlns:a16="http://schemas.microsoft.com/office/drawing/2014/main" id="{1BDF121C-CFBD-AEB9-62AC-3F141E653EA0}"/>
              </a:ext>
            </a:extLst>
          </p:cNvPr>
          <p:cNvPicPr>
            <a:picLocks noChangeAspect="1"/>
          </p:cNvPicPr>
          <p:nvPr/>
        </p:nvPicPr>
        <p:blipFill rotWithShape="1">
          <a:blip r:embed="rId3"/>
          <a:srcRect l="277" t="455" r="662" b="25395"/>
          <a:stretch/>
        </p:blipFill>
        <p:spPr>
          <a:xfrm>
            <a:off x="2245657" y="3198772"/>
            <a:ext cx="6038413" cy="3040309"/>
          </a:xfrm>
          <a:prstGeom prst="rect">
            <a:avLst/>
          </a:prstGeom>
        </p:spPr>
      </p:pic>
      <p:sp>
        <p:nvSpPr>
          <p:cNvPr id="6" name="Rectangle 5">
            <a:extLst>
              <a:ext uri="{FF2B5EF4-FFF2-40B4-BE49-F238E27FC236}">
                <a16:creationId xmlns:a16="http://schemas.microsoft.com/office/drawing/2014/main" id="{B22E8006-477C-742B-3356-3974598951CE}"/>
              </a:ext>
            </a:extLst>
          </p:cNvPr>
          <p:cNvSpPr/>
          <p:nvPr/>
        </p:nvSpPr>
        <p:spPr>
          <a:xfrm>
            <a:off x="3582351" y="3029645"/>
            <a:ext cx="3365028" cy="33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b="1" dirty="0">
                <a:solidFill>
                  <a:schemeClr val="tx1"/>
                </a:solidFill>
                <a:cs typeface="Calibri"/>
              </a:rPr>
              <a:t>Hvem skal involveres og hvordan?</a:t>
            </a:r>
          </a:p>
        </p:txBody>
      </p:sp>
    </p:spTree>
    <p:extLst>
      <p:ext uri="{BB962C8B-B14F-4D97-AF65-F5344CB8AC3E}">
        <p14:creationId xmlns:p14="http://schemas.microsoft.com/office/powerpoint/2010/main" val="3829691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E2A846-70C0-C44D-B2B6-CA833EA74CFC}">
  <we:reference id="51dac23e-375d-4f15-85f0-370ff6c2510e" version="1.0.0.7"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5a76424-3258-4278-9028-d05e1e402fa8">
      <Terms xmlns="http://schemas.microsoft.com/office/infopath/2007/PartnerControls"/>
    </lcf76f155ced4ddcb4097134ff3c332f>
    <TaxCatchAll xmlns="f27c596e-0ec0-4d14-a548-e0aa03dae84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B3CE54380882443943F949DF00D656E" ma:contentTypeVersion="13" ma:contentTypeDescription="Opprett et nytt dokument." ma:contentTypeScope="" ma:versionID="2fccd04fb4314cb4d654e8376aaad917">
  <xsd:schema xmlns:xsd="http://www.w3.org/2001/XMLSchema" xmlns:xs="http://www.w3.org/2001/XMLSchema" xmlns:p="http://schemas.microsoft.com/office/2006/metadata/properties" xmlns:ns2="75a76424-3258-4278-9028-d05e1e402fa8" xmlns:ns3="f27c596e-0ec0-4d14-a548-e0aa03dae849" targetNamespace="http://schemas.microsoft.com/office/2006/metadata/properties" ma:root="true" ma:fieldsID="08a8e0ba73d07b4a29cb2e82182f39d9" ns2:_="" ns3:_="">
    <xsd:import namespace="75a76424-3258-4278-9028-d05e1e402fa8"/>
    <xsd:import namespace="f27c596e-0ec0-4d14-a548-e0aa03dae84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a76424-3258-4278-9028-d05e1e402f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36a61b50-ac2f-48d5-8ac7-e75171fb658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7c596e-0ec0-4d14-a548-e0aa03dae84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5fefe6f-224c-4e8f-a8bd-1905b5021f67}" ma:internalName="TaxCatchAll" ma:showField="CatchAllData" ma:web="f27c596e-0ec0-4d14-a548-e0aa03dae84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134950-D72D-487A-9567-7C163DBA31BF}">
  <ds:schemaRefs>
    <ds:schemaRef ds:uri="http://purl.org/dc/dcmitype/"/>
    <ds:schemaRef ds:uri="http://purl.org/dc/terms/"/>
    <ds:schemaRef ds:uri="f27c596e-0ec0-4d14-a548-e0aa03dae849"/>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75a76424-3258-4278-9028-d05e1e402fa8"/>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6AAF0FE-DD5C-42B9-8C37-24866C652A6F}">
  <ds:schemaRefs>
    <ds:schemaRef ds:uri="http://schemas.microsoft.com/sharepoint/v3/contenttype/forms"/>
  </ds:schemaRefs>
</ds:datastoreItem>
</file>

<file path=customXml/itemProps3.xml><?xml version="1.0" encoding="utf-8"?>
<ds:datastoreItem xmlns:ds="http://schemas.openxmlformats.org/officeDocument/2006/customXml" ds:itemID="{362CD6C5-A2B3-4DC2-95AA-830DD9831229}">
  <ds:schemaRefs>
    <ds:schemaRef ds:uri="75a76424-3258-4278-9028-d05e1e402fa8"/>
    <ds:schemaRef ds:uri="f27c596e-0ec0-4d14-a548-e0aa03dae8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8836</TotalTime>
  <Words>8918</Words>
  <Application>Microsoft Macintosh PowerPoint</Application>
  <PresentationFormat>Widescreen</PresentationFormat>
  <Paragraphs>801</Paragraphs>
  <Slides>27</Slides>
  <Notes>25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Arial Black</vt:lpstr>
      <vt:lpstr>Arial,Sans-Serif</vt:lpstr>
      <vt:lpstr>Calibri</vt:lpstr>
      <vt:lpstr>Calibri Light</vt:lpstr>
      <vt:lpstr>Segoe UI</vt:lpstr>
      <vt:lpstr>SourceSansProItalic</vt:lpstr>
      <vt:lpstr>SourceSansProRegular</vt:lpstr>
      <vt:lpstr>Symbol</vt:lpstr>
      <vt:lpstr>Symbol,Sans-Serif</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Øvstedal</dc:creator>
  <cp:lastModifiedBy>Julie Øvstedal</cp:lastModifiedBy>
  <cp:revision>10</cp:revision>
  <dcterms:created xsi:type="dcterms:W3CDTF">2023-02-21T07:37:48Z</dcterms:created>
  <dcterms:modified xsi:type="dcterms:W3CDTF">2023-05-02T11:55:08Z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0x0101009B3CE54380882443943F949DF00D656E</vt:lpwstr>
  </property>
  <property fmtid="{D5CDD505-2E9C-101B-9397-08002B2CF9AE}" pid="3" name="MediaServiceImageTags">
    <vt:lpwstr/>
  </property>
  <property fmtid="{D5CDD505-2E9C-101B-9397-08002B2CF9AE}" pid="4" name="MSIP_Label_d291ddcc-9a90-46b7-a727-d19b3ec4b730_Enabled">
    <vt:lpwstr>true</vt:lpwstr>
  </property>
  <property fmtid="{D5CDD505-2E9C-101B-9397-08002B2CF9AE}" pid="5" name="MSIP_Label_d291ddcc-9a90-46b7-a727-d19b3ec4b730_SetDate">
    <vt:lpwstr>2023-04-21T10:22:20Z</vt:lpwstr>
  </property>
  <property fmtid="{D5CDD505-2E9C-101B-9397-08002B2CF9AE}" pid="6" name="MSIP_Label_d291ddcc-9a90-46b7-a727-d19b3ec4b730_Method">
    <vt:lpwstr>Privileged</vt:lpwstr>
  </property>
  <property fmtid="{D5CDD505-2E9C-101B-9397-08002B2CF9AE}" pid="7" name="MSIP_Label_d291ddcc-9a90-46b7-a727-d19b3ec4b730_Name">
    <vt:lpwstr>Åpen</vt:lpwstr>
  </property>
  <property fmtid="{D5CDD505-2E9C-101B-9397-08002B2CF9AE}" pid="8" name="MSIP_Label_d291ddcc-9a90-46b7-a727-d19b3ec4b730_SiteId">
    <vt:lpwstr>bdcbe535-f3cf-49f5-8a6a-fb6d98dc7837</vt:lpwstr>
  </property>
  <property fmtid="{D5CDD505-2E9C-101B-9397-08002B2CF9AE}" pid="9" name="MSIP_Label_d291ddcc-9a90-46b7-a727-d19b3ec4b730_ActionId">
    <vt:lpwstr>0281eb9b-aa9c-4294-8ec1-4bc563096330</vt:lpwstr>
  </property>
  <property fmtid="{D5CDD505-2E9C-101B-9397-08002B2CF9AE}" pid="10" name="MSIP_Label_d291ddcc-9a90-46b7-a727-d19b3ec4b730_ContentBits">
    <vt:lpwstr>0</vt:lpwstr>
  </property>
</Properties>
</file>